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4"/>
  </p:notesMasterIdLst>
  <p:sldIdLst>
    <p:sldId id="256" r:id="rId2"/>
    <p:sldId id="262" r:id="rId3"/>
    <p:sldId id="263" r:id="rId4"/>
    <p:sldId id="274" r:id="rId5"/>
    <p:sldId id="329" r:id="rId6"/>
    <p:sldId id="335" r:id="rId7"/>
    <p:sldId id="322" r:id="rId8"/>
    <p:sldId id="324" r:id="rId9"/>
    <p:sldId id="325" r:id="rId10"/>
    <p:sldId id="326" r:id="rId11"/>
    <p:sldId id="327" r:id="rId12"/>
    <p:sldId id="330" r:id="rId13"/>
    <p:sldId id="328" r:id="rId14"/>
    <p:sldId id="257" r:id="rId15"/>
    <p:sldId id="313" r:id="rId16"/>
    <p:sldId id="314" r:id="rId17"/>
    <p:sldId id="261" r:id="rId18"/>
    <p:sldId id="258" r:id="rId19"/>
    <p:sldId id="264" r:id="rId20"/>
    <p:sldId id="265" r:id="rId21"/>
    <p:sldId id="266" r:id="rId22"/>
    <p:sldId id="281" r:id="rId23"/>
    <p:sldId id="336" r:id="rId24"/>
    <p:sldId id="283" r:id="rId25"/>
    <p:sldId id="260" r:id="rId26"/>
    <p:sldId id="268" r:id="rId27"/>
    <p:sldId id="278" r:id="rId28"/>
    <p:sldId id="280" r:id="rId29"/>
    <p:sldId id="277" r:id="rId30"/>
    <p:sldId id="282" r:id="rId31"/>
    <p:sldId id="287" r:id="rId32"/>
    <p:sldId id="331" r:id="rId33"/>
    <p:sldId id="333" r:id="rId34"/>
    <p:sldId id="284" r:id="rId35"/>
    <p:sldId id="337" r:id="rId36"/>
    <p:sldId id="275" r:id="rId37"/>
    <p:sldId id="286" r:id="rId38"/>
    <p:sldId id="269" r:id="rId39"/>
    <p:sldId id="288" r:id="rId40"/>
    <p:sldId id="270" r:id="rId41"/>
    <p:sldId id="318" r:id="rId42"/>
    <p:sldId id="271" r:id="rId43"/>
    <p:sldId id="289" r:id="rId44"/>
    <p:sldId id="290" r:id="rId45"/>
    <p:sldId id="291" r:id="rId46"/>
    <p:sldId id="292" r:id="rId47"/>
    <p:sldId id="272" r:id="rId48"/>
    <p:sldId id="293" r:id="rId49"/>
    <p:sldId id="294" r:id="rId50"/>
    <p:sldId id="319" r:id="rId51"/>
    <p:sldId id="295" r:id="rId52"/>
    <p:sldId id="320" r:id="rId53"/>
    <p:sldId id="297" r:id="rId54"/>
    <p:sldId id="298" r:id="rId55"/>
    <p:sldId id="299" r:id="rId56"/>
    <p:sldId id="300" r:id="rId57"/>
    <p:sldId id="301" r:id="rId58"/>
    <p:sldId id="302" r:id="rId59"/>
    <p:sldId id="303" r:id="rId60"/>
    <p:sldId id="321" r:id="rId61"/>
    <p:sldId id="304" r:id="rId62"/>
    <p:sldId id="305" r:id="rId63"/>
    <p:sldId id="306" r:id="rId64"/>
    <p:sldId id="307" r:id="rId65"/>
    <p:sldId id="308" r:id="rId66"/>
    <p:sldId id="309" r:id="rId67"/>
    <p:sldId id="310" r:id="rId68"/>
    <p:sldId id="311" r:id="rId69"/>
    <p:sldId id="312" r:id="rId70"/>
    <p:sldId id="315" r:id="rId71"/>
    <p:sldId id="316" r:id="rId72"/>
    <p:sldId id="339"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074" autoAdjust="0"/>
  </p:normalViewPr>
  <p:slideViewPr>
    <p:cSldViewPr snapToGrid="0" snapToObjects="1">
      <p:cViewPr varScale="1">
        <p:scale>
          <a:sx n="65" d="100"/>
          <a:sy n="65" d="100"/>
        </p:scale>
        <p:origin x="-1932"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D0EEEE-BA46-744D-9996-B66146E18C2C}" type="datetimeFigureOut">
              <a:rPr lang="en-US" smtClean="0"/>
              <a:pPr/>
              <a:t>11/29/2013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BA9D0B-7BE2-A140-85D1-EC0462BAFAB4}" type="slidenum">
              <a:rPr lang="en-US" smtClean="0"/>
              <a:pPr/>
              <a:t>‹#›</a:t>
            </a:fld>
            <a:endParaRPr lang="en-US"/>
          </a:p>
        </p:txBody>
      </p:sp>
    </p:spTree>
    <p:extLst>
      <p:ext uri="{BB962C8B-B14F-4D97-AF65-F5344CB8AC3E}">
        <p14:creationId xmlns:p14="http://schemas.microsoft.com/office/powerpoint/2010/main" val="6968176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Now that I have the line, I can say definitely that, while humans might </a:t>
            </a:r>
            <a:r>
              <a:rPr lang="en-US" baseline="0" dirty="0" err="1" smtClean="0"/>
              <a:t>equicocate</a:t>
            </a:r>
            <a:r>
              <a:rPr lang="en-US" baseline="0" dirty="0" smtClean="0"/>
              <a:t> about the </a:t>
            </a:r>
            <a:r>
              <a:rPr lang="en-US" baseline="0" dirty="0" err="1" smtClean="0"/>
              <a:t>colour</a:t>
            </a:r>
            <a:r>
              <a:rPr lang="en-US" baseline="0" dirty="0" smtClean="0"/>
              <a:t> of the central dot, my line doesn’t (Except for the ones that are on the line, but … well, just ignore that for a minute, you can handle that in practice)</a:t>
            </a:r>
          </a:p>
          <a:p>
            <a:endParaRPr lang="en-US" baseline="0" dirty="0" smtClean="0"/>
          </a:p>
          <a:p>
            <a:r>
              <a:rPr lang="en-US" baseline="0" dirty="0" smtClean="0"/>
              <a:t>In summary – there’s a lot of stuff you can take from that example. So here’s a summary.</a:t>
            </a:r>
          </a:p>
          <a:p>
            <a:endParaRPr lang="en-US" baseline="0" dirty="0" smtClean="0"/>
          </a:p>
          <a:p>
            <a:r>
              <a:rPr lang="en-US" dirty="0" smtClean="0"/>
              <a:t>The data,</a:t>
            </a:r>
            <a:r>
              <a:rPr lang="en-US" baseline="0" dirty="0" smtClean="0"/>
              <a:t> by the time it is processed, can almost always be presented as a bunch of points on a graph. </a:t>
            </a:r>
          </a:p>
          <a:p>
            <a:pPr>
              <a:buFont typeface="Arial"/>
              <a:buChar char="•"/>
            </a:pPr>
            <a:r>
              <a:rPr lang="en-US" baseline="0" dirty="0" smtClean="0"/>
              <a:t> The attributes are each one dimension.</a:t>
            </a:r>
          </a:p>
          <a:p>
            <a:pPr>
              <a:buFont typeface="Arial"/>
              <a:buChar char="•"/>
            </a:pPr>
            <a:r>
              <a:rPr lang="en-US" baseline="0" dirty="0" smtClean="0"/>
              <a:t> </a:t>
            </a:r>
            <a:r>
              <a:rPr lang="en-US" baseline="0" dirty="0" err="1" smtClean="0"/>
              <a:t>Weka</a:t>
            </a:r>
            <a:r>
              <a:rPr lang="en-US" baseline="0" dirty="0" smtClean="0"/>
              <a:t> singles out one of the attributes as “special”, it’s called the “class” and this will be very important</a:t>
            </a:r>
          </a:p>
          <a:p>
            <a:pPr>
              <a:buFont typeface="Arial"/>
              <a:buChar char="•"/>
            </a:pPr>
            <a:r>
              <a:rPr lang="en-US" baseline="0" dirty="0" smtClean="0"/>
              <a:t> The scale of the attributes defines a (many) metric on the space.</a:t>
            </a:r>
          </a:p>
          <a:p>
            <a:endParaRPr lang="en-US" baseline="0" dirty="0" smtClean="0"/>
          </a:p>
          <a:p>
            <a:r>
              <a:rPr lang="en-US" baseline="0" dirty="0" smtClean="0"/>
              <a:t>Most “interesting” research is now in very high dimensionality. I can’t cover that here.</a:t>
            </a:r>
          </a:p>
          <a:p>
            <a:r>
              <a:rPr lang="en-US" baseline="0" dirty="0" smtClean="0"/>
              <a:t>For classification (which is what we’re talking about most of the time, the job of a learner is very simple.</a:t>
            </a:r>
          </a:p>
          <a:p>
            <a:pPr>
              <a:buFontTx/>
              <a:buChar char="-"/>
            </a:pPr>
            <a:endParaRPr lang="en-US" baseline="0" dirty="0" smtClean="0"/>
          </a:p>
          <a:p>
            <a:pPr>
              <a:buFontTx/>
              <a:buNone/>
            </a:pPr>
            <a:r>
              <a:rPr lang="en-US" baseline="0" dirty="0" smtClean="0"/>
              <a:t>Some really important caveats – </a:t>
            </a:r>
          </a:p>
          <a:p>
            <a:pPr>
              <a:buFont typeface="Arial"/>
              <a:buChar char="•"/>
            </a:pPr>
            <a:r>
              <a:rPr lang="en-US" baseline="0" dirty="0" smtClean="0"/>
              <a:t> don’t attempt to apply your intuition to high dimensionality</a:t>
            </a:r>
          </a:p>
          <a:p>
            <a:pPr>
              <a:buFont typeface="Arial"/>
              <a:buChar char="•"/>
            </a:pPr>
            <a:r>
              <a:rPr lang="en-US" baseline="0" dirty="0" smtClean="0"/>
              <a:t> don’t confuse the sample with the population</a:t>
            </a:r>
          </a:p>
          <a:p>
            <a:pPr>
              <a:buFont typeface="Arial"/>
              <a:buChar char="•"/>
            </a:pPr>
            <a:r>
              <a:rPr lang="en-US" baseline="0" dirty="0" smtClean="0"/>
              <a:t> distributions and scales are vitally important</a:t>
            </a:r>
          </a:p>
          <a:p>
            <a:pPr>
              <a:buFont typeface="Arial"/>
              <a:buChar char="•"/>
            </a:pPr>
            <a:endParaRPr lang="en-US" baseline="0" dirty="0" smtClean="0"/>
          </a:p>
          <a:p>
            <a:pPr>
              <a:buFont typeface="Arial"/>
              <a:buNone/>
            </a:pPr>
            <a:r>
              <a:rPr lang="en-US" baseline="0" dirty="0" smtClean="0"/>
              <a:t>A lot of this talk is really just very specific examples of the above points</a:t>
            </a:r>
          </a:p>
          <a:p>
            <a:pPr>
              <a:buFontTx/>
              <a:buChar cha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08BA9D0B-7BE2-A140-85D1-EC0462BAFAB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ones are hard to separate. We’d call them non-separable.</a:t>
            </a:r>
          </a:p>
          <a:p>
            <a:endParaRPr lang="en-US" dirty="0" smtClean="0"/>
          </a:p>
          <a:p>
            <a:r>
              <a:rPr lang="en-US" dirty="0" smtClean="0"/>
              <a:t>Actually,</a:t>
            </a:r>
            <a:r>
              <a:rPr lang="en-US" baseline="0" dirty="0" smtClean="0"/>
              <a:t> that’s only true if we restrict ourselves to straight lines.</a:t>
            </a:r>
          </a:p>
          <a:p>
            <a:endParaRPr lang="en-US" baseline="0" dirty="0" smtClean="0"/>
          </a:p>
          <a:p>
            <a:r>
              <a:rPr lang="en-US" baseline="0" dirty="0" smtClean="0"/>
              <a:t>The takeaway message is that in general, we can’t find a perfect classifier.</a:t>
            </a:r>
          </a:p>
          <a:p>
            <a:endParaRPr lang="en-US" baseline="0" dirty="0" smtClean="0"/>
          </a:p>
          <a:p>
            <a:r>
              <a:rPr lang="en-US" baseline="0" dirty="0" smtClean="0"/>
              <a:t>Two important classes</a:t>
            </a:r>
          </a:p>
          <a:p>
            <a:endParaRPr lang="en-US" baseline="0" dirty="0" smtClean="0"/>
          </a:p>
          <a:p>
            <a:r>
              <a:rPr lang="en-US" baseline="0" dirty="0" smtClean="0"/>
              <a:t>Linearly </a:t>
            </a:r>
            <a:r>
              <a:rPr lang="en-US" baseline="0" dirty="0" err="1" smtClean="0"/>
              <a:t>seperable</a:t>
            </a:r>
            <a:endParaRPr lang="en-US" baseline="0" dirty="0" smtClean="0"/>
          </a:p>
          <a:p>
            <a:r>
              <a:rPr lang="en-US" dirty="0" smtClean="0"/>
              <a:t>Non-linearly separable</a:t>
            </a:r>
          </a:p>
          <a:p>
            <a:endParaRPr lang="en-US" dirty="0" smtClean="0"/>
          </a:p>
          <a:p>
            <a:r>
              <a:rPr lang="en-US" dirty="0" smtClean="0"/>
              <a:t>All the interesting machine learning problems are non-linearly separable.</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ones are hard to separate. We’d call them non-separable.</a:t>
            </a:r>
          </a:p>
          <a:p>
            <a:endParaRPr lang="en-US" dirty="0" smtClean="0"/>
          </a:p>
          <a:p>
            <a:r>
              <a:rPr lang="en-US" dirty="0" smtClean="0"/>
              <a:t>Actually,</a:t>
            </a:r>
            <a:r>
              <a:rPr lang="en-US" baseline="0" dirty="0" smtClean="0"/>
              <a:t> that’s only true if we restrict ourselves to straight lines.</a:t>
            </a:r>
          </a:p>
          <a:p>
            <a:endParaRPr lang="en-US" baseline="0" dirty="0" smtClean="0"/>
          </a:p>
          <a:p>
            <a:r>
              <a:rPr lang="en-US" baseline="0" dirty="0" smtClean="0"/>
              <a:t>The takeaway message is that in general, we can’t find a perfect classifier.</a:t>
            </a:r>
          </a:p>
          <a:p>
            <a:endParaRPr lang="en-US" baseline="0" dirty="0" smtClean="0"/>
          </a:p>
          <a:p>
            <a:r>
              <a:rPr lang="en-US" baseline="0" dirty="0" smtClean="0"/>
              <a:t>Two important classes</a:t>
            </a:r>
          </a:p>
          <a:p>
            <a:endParaRPr lang="en-US" baseline="0" dirty="0" smtClean="0"/>
          </a:p>
          <a:p>
            <a:r>
              <a:rPr lang="en-US" baseline="0" dirty="0" smtClean="0"/>
              <a:t>Linearly </a:t>
            </a:r>
            <a:r>
              <a:rPr lang="en-US" baseline="0" dirty="0" err="1" smtClean="0"/>
              <a:t>seperable</a:t>
            </a:r>
            <a:endParaRPr lang="en-US" baseline="0" dirty="0" smtClean="0"/>
          </a:p>
          <a:p>
            <a:r>
              <a:rPr lang="en-US" dirty="0" smtClean="0"/>
              <a:t>Non-linearly separable</a:t>
            </a:r>
          </a:p>
          <a:p>
            <a:endParaRPr lang="en-US" dirty="0" smtClean="0"/>
          </a:p>
          <a:p>
            <a:r>
              <a:rPr lang="en-US" dirty="0" smtClean="0"/>
              <a:t>All the interesting machine learning problems are non-linearly separable.</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there’s more than two classes, our notion</a:t>
            </a:r>
            <a:r>
              <a:rPr lang="en-US" baseline="0" dirty="0" smtClean="0"/>
              <a:t> of “a single line” is not really up to scratch. But the general intuition holds.</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now, we can try to define machine learning more formally. Not to do with any particular data points or domain.</a:t>
            </a:r>
          </a:p>
          <a:p>
            <a:endParaRPr lang="en-US" dirty="0" smtClean="0"/>
          </a:p>
          <a:p>
            <a:r>
              <a:rPr lang="en-US" dirty="0" smtClean="0"/>
              <a:t>Get some data</a:t>
            </a:r>
          </a:p>
          <a:p>
            <a:r>
              <a:rPr lang="en-US" dirty="0" smtClean="0"/>
              <a:t>Pick/Develop and algorithm that can use as input *ONLY* that data.</a:t>
            </a:r>
          </a:p>
          <a:p>
            <a:r>
              <a:rPr lang="en-US" dirty="0" smtClean="0"/>
              <a:t>Train</a:t>
            </a:r>
            <a:r>
              <a:rPr lang="en-US" baseline="0" dirty="0" smtClean="0"/>
              <a:t> the best model that you can</a:t>
            </a:r>
          </a:p>
          <a:p>
            <a:r>
              <a:rPr lang="en-US" baseline="0" dirty="0" smtClean="0"/>
              <a:t>Use that model to assess other data</a:t>
            </a:r>
          </a:p>
          <a:p>
            <a:endParaRPr lang="en-US" dirty="0" smtClean="0"/>
          </a:p>
          <a:p>
            <a:r>
              <a:rPr lang="en-US" dirty="0" smtClean="0"/>
              <a:t>- What does the data look</a:t>
            </a:r>
            <a:r>
              <a:rPr lang="en-US" baseline="0" dirty="0" smtClean="0"/>
              <a:t> like – when is it right for machine learning (and classification in particular)</a:t>
            </a:r>
          </a:p>
          <a:p>
            <a:pPr>
              <a:buFontTx/>
              <a:buChar char="-"/>
            </a:pPr>
            <a:r>
              <a:rPr lang="en-US" dirty="0" smtClean="0"/>
              <a:t> What learning</a:t>
            </a:r>
            <a:r>
              <a:rPr lang="en-US" baseline="0" dirty="0" smtClean="0"/>
              <a:t> algorithm is going to be useful (and what do learning algorithms actually do?)</a:t>
            </a:r>
          </a:p>
          <a:p>
            <a:pPr>
              <a:buFontTx/>
              <a:buChar char="-"/>
            </a:pPr>
            <a:r>
              <a:rPr lang="en-US" baseline="0" dirty="0" smtClean="0"/>
              <a:t> How do you know when you </a:t>
            </a:r>
            <a:r>
              <a:rPr lang="en-US" baseline="0" dirty="0" err="1" smtClean="0"/>
              <a:t>havethe</a:t>
            </a:r>
            <a:r>
              <a:rPr lang="en-US" baseline="0" dirty="0" smtClean="0"/>
              <a:t> ‘best’ model that you can? What does best mean? </a:t>
            </a:r>
            <a:endParaRPr lang="en-US" dirty="0" smtClean="0"/>
          </a:p>
          <a:p>
            <a:r>
              <a:rPr lang="en-US" dirty="0" smtClean="0"/>
              <a:t>-</a:t>
            </a:r>
            <a:r>
              <a:rPr lang="en-US" baseline="0" dirty="0" smtClean="0"/>
              <a:t> What are some of the non-obvious (until you’ve done them) pitfalls</a:t>
            </a:r>
            <a:endParaRPr lang="en-US" dirty="0" smtClean="0"/>
          </a:p>
          <a:p>
            <a:endParaRPr lang="en-US" dirty="0" smtClean="0"/>
          </a:p>
          <a:p>
            <a:r>
              <a:rPr lang="en-US" dirty="0" smtClean="0"/>
              <a:t>BIG</a:t>
            </a:r>
            <a:r>
              <a:rPr lang="en-US" baseline="0" dirty="0" smtClean="0"/>
              <a:t> PICTURE – WHY DO WE CARE</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have a bunch of “training” or “</a:t>
            </a:r>
            <a:r>
              <a:rPr lang="en-US" dirty="0" err="1" smtClean="0"/>
              <a:t>labelled</a:t>
            </a:r>
            <a:r>
              <a:rPr lang="en-US" dirty="0" smtClean="0"/>
              <a:t>” instances. You know “everything” about</a:t>
            </a:r>
            <a:r>
              <a:rPr lang="en-US" baseline="0" dirty="0" smtClean="0"/>
              <a:t> them. </a:t>
            </a:r>
          </a:p>
          <a:p>
            <a:endParaRPr lang="en-US" baseline="0" dirty="0" smtClean="0"/>
          </a:p>
          <a:p>
            <a:r>
              <a:rPr lang="en-US" baseline="0" dirty="0" smtClean="0"/>
              <a:t>You build a “model” of the training data, that can later take “similar” instance, just without the “label”</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Recall time – it’s about filling in the circles</a:t>
            </a:r>
            <a:r>
              <a:rPr lang="en-US" baseline="0" dirty="0" smtClean="0"/>
              <a:t> with a </a:t>
            </a:r>
            <a:r>
              <a:rPr lang="en-US" baseline="0" dirty="0" err="1" smtClean="0"/>
              <a:t>colour</a:t>
            </a:r>
            <a:r>
              <a:rPr lang="en-US" baseline="0" dirty="0" smtClean="0"/>
              <a:t>. i.e. providing a label</a:t>
            </a:r>
            <a:endParaRPr lang="en-US" dirty="0" smtClean="0"/>
          </a:p>
          <a:p>
            <a:endParaRPr lang="en-US" dirty="0" smtClean="0"/>
          </a:p>
          <a:p>
            <a:r>
              <a:rPr lang="en-US" dirty="0" smtClean="0"/>
              <a:t>BIG</a:t>
            </a:r>
            <a:r>
              <a:rPr lang="en-US" baseline="0" dirty="0" smtClean="0"/>
              <a:t> PICTURE – WHY DO WE CARE</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case studies – and a first chance to use WEKA.</a:t>
            </a:r>
          </a:p>
          <a:p>
            <a:endParaRPr lang="en-US" dirty="0" smtClean="0"/>
          </a:p>
          <a:p>
            <a:r>
              <a:rPr lang="en-US" dirty="0" smtClean="0"/>
              <a:t>Contact</a:t>
            </a:r>
            <a:r>
              <a:rPr lang="en-US" baseline="0" dirty="0" smtClean="0"/>
              <a:t> Lenses</a:t>
            </a:r>
          </a:p>
          <a:p>
            <a:r>
              <a:rPr lang="en-US" baseline="0" dirty="0" smtClean="0"/>
              <a:t>Diabetes</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a:t>
            </a:r>
            <a:r>
              <a:rPr lang="en-US" baseline="0" dirty="0" smtClean="0"/>
              <a:t> everything today, it looks like a table. DATASET, INSTANCE, ATTRIBUTE, TARGET ATTRIBUTE, DATA TYPES</a:t>
            </a:r>
          </a:p>
          <a:p>
            <a:endParaRPr lang="en-US" baseline="0" dirty="0" smtClean="0"/>
          </a:p>
          <a:p>
            <a:r>
              <a:rPr lang="en-US" baseline="0" dirty="0" smtClean="0"/>
              <a:t>NOMINAL,</a:t>
            </a:r>
          </a:p>
          <a:p>
            <a:r>
              <a:rPr lang="en-US" baseline="0" dirty="0" smtClean="0"/>
              <a:t>NUMERIC,</a:t>
            </a:r>
          </a:p>
          <a:p>
            <a:r>
              <a:rPr lang="en-US" baseline="0" dirty="0" smtClean="0"/>
              <a:t>STRING</a:t>
            </a:r>
          </a:p>
          <a:p>
            <a:endParaRPr lang="en-US" baseline="0" dirty="0" smtClean="0"/>
          </a:p>
          <a:p>
            <a:r>
              <a:rPr lang="en-US" baseline="0" dirty="0" smtClean="0"/>
              <a:t>We can </a:t>
            </a:r>
            <a:r>
              <a:rPr lang="en-US" baseline="0" dirty="0" err="1" smtClean="0"/>
              <a:t>visualise</a:t>
            </a:r>
            <a:r>
              <a:rPr lang="en-US" baseline="0" dirty="0" smtClean="0"/>
              <a:t> a dataset. It’s easiest if we pick three attributes and a target. (Although Nom</a:t>
            </a:r>
          </a:p>
          <a:p>
            <a:endParaRPr lang="en-US" baseline="0" dirty="0" smtClean="0"/>
          </a:p>
          <a:p>
            <a:r>
              <a:rPr lang="en-US" baseline="0" dirty="0" smtClean="0"/>
              <a:t>Back into WEKA- have a play with the IRIS dataset. It’s quite a good one to </a:t>
            </a:r>
            <a:r>
              <a:rPr lang="en-US" baseline="0" dirty="0" err="1" smtClean="0"/>
              <a:t>visualise</a:t>
            </a:r>
            <a:r>
              <a:rPr lang="en-US" baseline="0" dirty="0" smtClean="0"/>
              <a:t> – few attributes, some make it obvious that </a:t>
            </a:r>
            <a:r>
              <a:rPr lang="en-US" baseline="0" dirty="0" err="1" smtClean="0"/>
              <a:t>thngs</a:t>
            </a:r>
            <a:r>
              <a:rPr lang="en-US" baseline="0" dirty="0" smtClean="0"/>
              <a:t> are hard/easy.</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one is classification</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want to get a feel for what people want</a:t>
            </a:r>
            <a:r>
              <a:rPr lang="en-US" baseline="0" dirty="0" smtClean="0"/>
              <a:t> to get out of the workshop</a:t>
            </a:r>
          </a:p>
          <a:p>
            <a:r>
              <a:rPr lang="en-US" baseline="0" dirty="0" smtClean="0"/>
              <a:t>I want to get a feel for what people already know</a:t>
            </a:r>
          </a:p>
          <a:p>
            <a:r>
              <a:rPr lang="en-US" baseline="0" dirty="0" smtClean="0"/>
              <a:t>I want people to get comfortable to ask and contradict</a:t>
            </a:r>
          </a:p>
          <a:p>
            <a:endParaRPr lang="en-US" dirty="0" smtClean="0"/>
          </a:p>
          <a:p>
            <a:r>
              <a:rPr lang="en-US" dirty="0" smtClean="0"/>
              <a:t>Finally – some scope – There’s far more kinds of machine learning</a:t>
            </a:r>
            <a:r>
              <a:rPr lang="en-US" baseline="0" dirty="0" smtClean="0"/>
              <a:t> than I’m going to get into. I’ll discuss some of the main ones very briefly, and then most of the workshop </a:t>
            </a:r>
            <a:r>
              <a:rPr lang="en-US" baseline="0" dirty="0" err="1" smtClean="0"/>
              <a:t>focusses</a:t>
            </a:r>
            <a:r>
              <a:rPr lang="en-US" baseline="0" dirty="0" smtClean="0"/>
              <a:t> on classification.</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one is estimation</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Scaling from paired comparisons</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hard</a:t>
            </a:r>
            <a:r>
              <a:rPr lang="en-US" baseline="0" dirty="0" smtClean="0"/>
              <a:t> to pull them apart, in practice. Algorithms and models are quite </a:t>
            </a:r>
            <a:r>
              <a:rPr lang="en-US" baseline="0" dirty="0" err="1" smtClean="0"/>
              <a:t>tighly</a:t>
            </a:r>
            <a:r>
              <a:rPr lang="en-US" baseline="0" dirty="0" smtClean="0"/>
              <a:t> coupled in most cases.</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Which approach should I choose? I’ll just make a couple of points about each one.</a:t>
            </a:r>
          </a:p>
          <a:p>
            <a:pPr>
              <a:buFontTx/>
              <a:buChar char="-"/>
            </a:pPr>
            <a:r>
              <a:rPr lang="en-US" baseline="0" dirty="0" smtClean="0"/>
              <a:t>training time</a:t>
            </a:r>
          </a:p>
          <a:p>
            <a:pPr>
              <a:buFontTx/>
              <a:buChar char="-"/>
            </a:pPr>
            <a:r>
              <a:rPr lang="en-US" baseline="0" dirty="0" smtClean="0"/>
              <a:t>- </a:t>
            </a:r>
            <a:r>
              <a:rPr lang="en-US" baseline="0" dirty="0" err="1" smtClean="0"/>
              <a:t>recal</a:t>
            </a:r>
            <a:r>
              <a:rPr lang="en-US" baseline="0" dirty="0" smtClean="0"/>
              <a:t> time</a:t>
            </a:r>
          </a:p>
          <a:p>
            <a:pPr>
              <a:buFontTx/>
              <a:buChar char="-"/>
            </a:pPr>
            <a:r>
              <a:rPr lang="en-US" baseline="0" dirty="0" smtClean="0"/>
              <a:t>- model complexity</a:t>
            </a:r>
          </a:p>
          <a:p>
            <a:pPr>
              <a:buFontTx/>
              <a:buChar char="-"/>
            </a:pPr>
            <a:r>
              <a:rPr lang="en-US" baseline="0" dirty="0" smtClean="0"/>
              <a:t>- ‘accuracy’</a:t>
            </a:r>
          </a:p>
          <a:p>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Wow,</a:t>
            </a:r>
            <a:r>
              <a:rPr lang="en-US" baseline="0" dirty="0" smtClean="0"/>
              <a:t> look at the summary!!</a:t>
            </a:r>
          </a:p>
          <a:p>
            <a:r>
              <a:rPr lang="en-US" baseline="0" dirty="0" smtClean="0"/>
              <a:t>We got everything right!!</a:t>
            </a:r>
          </a:p>
          <a:p>
            <a:r>
              <a:rPr lang="en-US" baseline="0" dirty="0" smtClean="0"/>
              <a:t>What just happened?</a:t>
            </a:r>
          </a:p>
          <a:p>
            <a:endParaRPr lang="en-US" dirty="0" smtClean="0"/>
          </a:p>
          <a:p>
            <a:r>
              <a:rPr lang="en-US" dirty="0" smtClean="0"/>
              <a:t>By the end of this workshop,</a:t>
            </a:r>
            <a:r>
              <a:rPr lang="en-US" baseline="0" dirty="0" smtClean="0"/>
              <a:t> you’ll be able to critically </a:t>
            </a:r>
            <a:r>
              <a:rPr lang="en-US" baseline="0" dirty="0" err="1" smtClean="0"/>
              <a:t>evaluatie</a:t>
            </a:r>
            <a:r>
              <a:rPr lang="en-US" baseline="0" dirty="0" smtClean="0"/>
              <a:t> this example. For now, just bask in the glory of how easy Machine Learning is.</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does the process of building a model look like – strengths, weaknesses</a:t>
            </a:r>
          </a:p>
          <a:p>
            <a:r>
              <a:rPr lang="en-US" dirty="0" smtClean="0"/>
              <a:t>What does the model look like</a:t>
            </a:r>
          </a:p>
          <a:p>
            <a:endParaRPr lang="en-US" dirty="0" smtClean="0"/>
          </a:p>
        </p:txBody>
      </p:sp>
      <p:sp>
        <p:nvSpPr>
          <p:cNvPr id="4" name="Slide Number Placeholder 3"/>
          <p:cNvSpPr>
            <a:spLocks noGrp="1"/>
          </p:cNvSpPr>
          <p:nvPr>
            <p:ph type="sldNum" sz="quarter" idx="10"/>
          </p:nvPr>
        </p:nvSpPr>
        <p:spPr/>
        <p:txBody>
          <a:bodyPr/>
          <a:lstStyle/>
          <a:p>
            <a:fld id="{08BA9D0B-7BE2-A140-85D1-EC0462BAFAB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Really fast to learn</a:t>
            </a:r>
          </a:p>
          <a:p>
            <a:r>
              <a:rPr lang="en-US" dirty="0" smtClean="0"/>
              <a:t>Models get</a:t>
            </a:r>
            <a:r>
              <a:rPr lang="en-US" baseline="0" dirty="0" smtClean="0"/>
              <a:t> really big</a:t>
            </a:r>
          </a:p>
          <a:p>
            <a:r>
              <a:rPr lang="en-US" baseline="0" dirty="0" smtClean="0"/>
              <a:t>Can be quite slow to do ‘recall’ – indexing helps. But only in low dimensional spaces</a:t>
            </a:r>
          </a:p>
          <a:p>
            <a:endParaRPr lang="en-US" baseline="0" dirty="0" smtClean="0"/>
          </a:p>
          <a:p>
            <a:r>
              <a:rPr lang="en-US" baseline="0" dirty="0" smtClean="0"/>
              <a:t>Have to provide a “metric” </a:t>
            </a:r>
          </a:p>
          <a:p>
            <a:r>
              <a:rPr lang="en-US" baseline="0" dirty="0" smtClean="0"/>
              <a:t>– what does distance mean? e.g. nominal. Scale of axes, etc. So it’s quite sensitive to </a:t>
            </a:r>
            <a:r>
              <a:rPr lang="en-US" baseline="0" dirty="0" err="1" smtClean="0"/>
              <a:t>represenation</a:t>
            </a:r>
            <a:endParaRPr lang="en-US" baseline="0" dirty="0" smtClean="0"/>
          </a:p>
          <a:p>
            <a:r>
              <a:rPr lang="en-US" baseline="0" dirty="0" smtClean="0"/>
              <a:t>-- K (how many </a:t>
            </a:r>
            <a:r>
              <a:rPr lang="en-US" baseline="0" dirty="0" err="1" smtClean="0"/>
              <a:t>neighbours</a:t>
            </a:r>
            <a:r>
              <a:rPr lang="en-US" baseline="0" dirty="0" smtClean="0"/>
              <a:t>). Smaller can be good.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Formally – parameter</a:t>
            </a:r>
            <a:r>
              <a:rPr lang="en-US" baseline="0" dirty="0" smtClean="0"/>
              <a:t>s are used to define a bunch of algorithms parametrically, but no-one really ever talks about it that way.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Informally, parameters are magic handles that you can use to fine tune your algorithm to your problem</a:t>
            </a:r>
          </a:p>
          <a:p>
            <a:endParaRPr lang="en-US" baseline="0" dirty="0" smtClean="0"/>
          </a:p>
          <a:p>
            <a:r>
              <a:rPr lang="en-US" baseline="0" dirty="0" smtClean="0"/>
              <a:t>The </a:t>
            </a:r>
            <a:r>
              <a:rPr lang="en-US" baseline="0" dirty="0" err="1" smtClean="0"/>
              <a:t>existance</a:t>
            </a:r>
            <a:r>
              <a:rPr lang="en-US" baseline="0" dirty="0" smtClean="0"/>
              <a:t> of these parameters brings a whole new approach (meta-learning by exploring the parameter space) which is, more or less, </a:t>
            </a:r>
            <a:r>
              <a:rPr lang="en-US" baseline="0" dirty="0" err="1" smtClean="0"/>
              <a:t>hackery</a:t>
            </a:r>
            <a:r>
              <a:rPr lang="en-US" baseline="0" dirty="0" smtClean="0"/>
              <a:t>. But quite effective.</a:t>
            </a:r>
          </a:p>
          <a:p>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you choose what attributes to split on?</a:t>
            </a:r>
          </a:p>
          <a:p>
            <a:r>
              <a:rPr lang="en-US" dirty="0" smtClean="0"/>
              <a:t>How do you choose what level of</a:t>
            </a:r>
            <a:r>
              <a:rPr lang="en-US" baseline="0" dirty="0" smtClean="0"/>
              <a:t> detail to ignore?</a:t>
            </a:r>
          </a:p>
          <a:p>
            <a:r>
              <a:rPr lang="en-US" dirty="0" smtClean="0"/>
              <a:t>	i.e.</a:t>
            </a:r>
            <a:r>
              <a:rPr lang="en-US" baseline="0" dirty="0" smtClean="0"/>
              <a:t> what are the numbers in the leaves?</a:t>
            </a:r>
            <a:endParaRPr lang="en-US" dirty="0" smtClean="0"/>
          </a:p>
          <a:p>
            <a:endParaRPr lang="en-US" dirty="0" smtClean="0"/>
          </a:p>
          <a:p>
            <a:endParaRPr lang="en-US" dirty="0" smtClean="0"/>
          </a:p>
          <a:p>
            <a:r>
              <a:rPr lang="en-US" dirty="0" smtClean="0"/>
              <a:t>Can take a long</a:t>
            </a:r>
            <a:r>
              <a:rPr lang="en-US" baseline="0" dirty="0" smtClean="0"/>
              <a:t> time to train</a:t>
            </a:r>
          </a:p>
          <a:p>
            <a:r>
              <a:rPr lang="en-US" baseline="0" dirty="0" smtClean="0"/>
              <a:t>Very fast recall</a:t>
            </a:r>
          </a:p>
          <a:p>
            <a:r>
              <a:rPr lang="en-US" baseline="0" dirty="0" smtClean="0"/>
              <a:t>Models are easy for humans to understand</a:t>
            </a:r>
          </a:p>
          <a:p>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like, maximally jumbled. </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Weka</a:t>
            </a:r>
            <a:endParaRPr lang="en-US" dirty="0" smtClean="0"/>
          </a:p>
          <a:p>
            <a:r>
              <a:rPr lang="en-US" dirty="0" smtClean="0"/>
              <a:t>Johan will install it</a:t>
            </a:r>
          </a:p>
          <a:p>
            <a:endParaRPr lang="en-US" dirty="0" smtClean="0"/>
          </a:p>
          <a:p>
            <a:r>
              <a:rPr lang="en-US" dirty="0" smtClean="0"/>
              <a:t>We’ll use </a:t>
            </a:r>
            <a:r>
              <a:rPr lang="en-US" dirty="0" err="1" smtClean="0"/>
              <a:t>Weka</a:t>
            </a:r>
            <a:r>
              <a:rPr lang="en-US" dirty="0" smtClean="0"/>
              <a:t> a few times</a:t>
            </a:r>
            <a:r>
              <a:rPr lang="en-US" baseline="0" dirty="0" smtClean="0"/>
              <a:t> on really simple things so that we know what we’re expecting and if the tech lets us down we know immediately</a:t>
            </a:r>
            <a:endParaRPr lang="en-US" dirty="0" smtClean="0"/>
          </a:p>
        </p:txBody>
      </p:sp>
      <p:sp>
        <p:nvSpPr>
          <p:cNvPr id="4" name="Slide Number Placeholder 3"/>
          <p:cNvSpPr>
            <a:spLocks noGrp="1"/>
          </p:cNvSpPr>
          <p:nvPr>
            <p:ph type="sldNum" sz="quarter" idx="10"/>
          </p:nvPr>
        </p:nvSpPr>
        <p:spPr/>
        <p:txBody>
          <a:bodyPr/>
          <a:lstStyle/>
          <a:p>
            <a:fld id="{08BA9D0B-7BE2-A140-85D1-EC0462BAFAB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Invented by a Sydney University</a:t>
            </a:r>
            <a:r>
              <a:rPr lang="en-US" baseline="0" dirty="0" smtClean="0"/>
              <a:t> researcher who’s now a very rich man</a:t>
            </a:r>
          </a:p>
          <a:p>
            <a:r>
              <a:rPr lang="en-US" baseline="0" dirty="0" smtClean="0"/>
              <a:t>Also the most cited Computer Scientist in Australia</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38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be very slow to learn</a:t>
            </a:r>
            <a:br>
              <a:rPr lang="en-US" dirty="0" smtClean="0"/>
            </a:br>
            <a:r>
              <a:rPr lang="en-US" dirty="0" smtClean="0"/>
              <a:t>Prone to numerical errors</a:t>
            </a:r>
            <a:r>
              <a:rPr lang="en-US" baseline="0" dirty="0" smtClean="0"/>
              <a:t> – have to invert a really large matrix (one row per instance, column per dimension)</a:t>
            </a:r>
            <a:endParaRPr lang="en-US" dirty="0" smtClean="0"/>
          </a:p>
          <a:p>
            <a:r>
              <a:rPr lang="en-US" dirty="0" smtClean="0"/>
              <a:t>Very flexible</a:t>
            </a:r>
          </a:p>
          <a:p>
            <a:r>
              <a:rPr lang="en-US" dirty="0" smtClean="0"/>
              <a:t>Very large number of magic factors</a:t>
            </a:r>
          </a:p>
          <a:p>
            <a:r>
              <a:rPr lang="en-US" dirty="0" smtClean="0"/>
              <a:t>Out of the box – only works on 2-class problems</a:t>
            </a:r>
            <a:r>
              <a:rPr lang="en-US" baseline="0" dirty="0" smtClean="0"/>
              <a:t> – we’ll ignore this until the ‘advanced’ section.</a:t>
            </a:r>
          </a:p>
          <a:p>
            <a:endParaRPr lang="en-US" baseline="0" dirty="0" smtClean="0"/>
          </a:p>
          <a:p>
            <a:r>
              <a:rPr lang="en-US" baseline="0" dirty="0" smtClean="0"/>
              <a:t>We can try it, but I’m not going into anything except the basic vibe. </a:t>
            </a:r>
            <a:r>
              <a:rPr lang="en-US" baseline="0" dirty="0" err="1" smtClean="0"/>
              <a:t>Explaine</a:t>
            </a:r>
            <a:endParaRPr lang="en-US" baseline="0" dirty="0" smtClean="0"/>
          </a:p>
          <a:p>
            <a:endParaRPr lang="en-US" baseline="0" dirty="0" smtClean="0"/>
          </a:p>
          <a:p>
            <a:pPr>
              <a:buFontTx/>
              <a:buChar char="-"/>
            </a:pPr>
            <a:r>
              <a:rPr lang="en-US" baseline="0" dirty="0" smtClean="0"/>
              <a:t> that the problem “blue” </a:t>
            </a:r>
            <a:r>
              <a:rPr lang="en-US" baseline="0" dirty="0" err="1" smtClean="0"/>
              <a:t>vs</a:t>
            </a:r>
            <a:r>
              <a:rPr lang="en-US" baseline="0" dirty="0" smtClean="0"/>
              <a:t> “not blue” is an example of a linearly separable problem</a:t>
            </a:r>
          </a:p>
          <a:p>
            <a:pPr>
              <a:buFontTx/>
              <a:buChar char="-"/>
            </a:pPr>
            <a:r>
              <a:rPr lang="en-US" baseline="0" dirty="0" smtClean="0"/>
              <a:t> there is a single “</a:t>
            </a:r>
            <a:r>
              <a:rPr lang="en-US" baseline="0" dirty="0" err="1" smtClean="0"/>
              <a:t>theoretcially</a:t>
            </a:r>
            <a:r>
              <a:rPr lang="en-US" baseline="0" dirty="0" smtClean="0"/>
              <a:t> optimal line” that separates these classes (the one that you can draw the widest rectangle through (at any angle)</a:t>
            </a:r>
          </a:p>
          <a:p>
            <a:pPr>
              <a:buFontTx/>
              <a:buChar char="-"/>
            </a:pPr>
            <a:r>
              <a:rPr lang="en-US" baseline="0" dirty="0" smtClean="0"/>
              <a:t> the only important data points are the ones that are on the </a:t>
            </a:r>
            <a:r>
              <a:rPr lang="en-US" baseline="0" dirty="0" err="1" smtClean="0"/>
              <a:t>perimiter</a:t>
            </a:r>
            <a:r>
              <a:rPr lang="en-US" baseline="0" dirty="0" smtClean="0"/>
              <a:t> of that rectangle, when you draw it</a:t>
            </a:r>
          </a:p>
          <a:p>
            <a:pPr>
              <a:buFontTx/>
              <a:buChar char="-"/>
            </a:pPr>
            <a:r>
              <a:rPr lang="en-US" baseline="0" dirty="0" smtClean="0"/>
              <a:t> they are the “support vectors”</a:t>
            </a:r>
          </a:p>
          <a:p>
            <a:pPr>
              <a:buFontTx/>
              <a:buChar char="-"/>
            </a:pPr>
            <a:endParaRPr lang="en-US" baseline="0" dirty="0" smtClean="0"/>
          </a:p>
          <a:p>
            <a:pPr>
              <a:buFontTx/>
              <a:buNone/>
            </a:pPr>
            <a:r>
              <a:rPr lang="en-US" baseline="0" dirty="0" smtClean="0"/>
              <a:t>Recall</a:t>
            </a:r>
          </a:p>
          <a:p>
            <a:pPr>
              <a:buFontTx/>
              <a:buNone/>
            </a:pPr>
            <a:r>
              <a:rPr lang="en-US" baseline="0" dirty="0" smtClean="0"/>
              <a:t>Take an unlabelled instance</a:t>
            </a:r>
          </a:p>
          <a:p>
            <a:pPr>
              <a:buFontTx/>
              <a:buNone/>
            </a:pPr>
            <a:r>
              <a:rPr lang="en-US" baseline="0" dirty="0" smtClean="0"/>
              <a:t>Compute its </a:t>
            </a:r>
            <a:r>
              <a:rPr lang="en-US" baseline="0" dirty="0" err="1" smtClean="0"/>
              <a:t>dot.product</a:t>
            </a:r>
            <a:r>
              <a:rPr lang="en-US" baseline="0" dirty="0" smtClean="0"/>
              <a:t> with the support vectors</a:t>
            </a:r>
          </a:p>
          <a:p>
            <a:pPr>
              <a:buFontTx/>
              <a:buNone/>
            </a:pPr>
            <a:r>
              <a:rPr lang="en-US" baseline="0" dirty="0" smtClean="0"/>
              <a:t>Sum the values of the dot products</a:t>
            </a:r>
          </a:p>
          <a:p>
            <a:pPr>
              <a:buFontTx/>
              <a:buNone/>
            </a:pPr>
            <a:r>
              <a:rPr lang="en-US" baseline="0" dirty="0" smtClean="0"/>
              <a:t>If positive, then class A, If negative, then class B</a:t>
            </a:r>
          </a:p>
          <a:p>
            <a:pPr>
              <a:buFontTx/>
              <a:buNone/>
            </a:pPr>
            <a:endParaRPr lang="en-US" baseline="0" dirty="0" smtClean="0"/>
          </a:p>
          <a:p>
            <a:pPr>
              <a:buFontTx/>
              <a:buNone/>
            </a:pP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40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42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Accuracy</a:t>
            </a:r>
          </a:p>
          <a:p>
            <a:r>
              <a:rPr lang="en-US" dirty="0" smtClean="0"/>
              <a:t>True Negative Rate (</a:t>
            </a:r>
            <a:r>
              <a:rPr lang="en-US" dirty="0" err="1" smtClean="0"/>
              <a:t>parameterised</a:t>
            </a:r>
            <a:r>
              <a:rPr lang="en-US" baseline="0" dirty="0" smtClean="0"/>
              <a:t> on class)</a:t>
            </a:r>
            <a:endParaRPr lang="en-US" dirty="0" smtClean="0"/>
          </a:p>
          <a:p>
            <a:r>
              <a:rPr lang="en-US" dirty="0" smtClean="0"/>
              <a:t>True positive rate</a:t>
            </a:r>
          </a:p>
          <a:p>
            <a:r>
              <a:rPr lang="en-US" dirty="0" smtClean="0"/>
              <a:t>Sensitivity</a:t>
            </a:r>
          </a:p>
          <a:p>
            <a:r>
              <a:rPr lang="en-US" dirty="0" smtClean="0"/>
              <a:t>Specificity</a:t>
            </a:r>
          </a:p>
          <a:p>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going to give a intuition only (more or less)</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Have I got a sample of points that are similarly distributed to the population</a:t>
            </a:r>
          </a:p>
          <a:p>
            <a:pPr>
              <a:buFont typeface="Arial"/>
              <a:buChar char="•"/>
            </a:pPr>
            <a:r>
              <a:rPr lang="en-US" dirty="0" smtClean="0"/>
              <a:t> for</a:t>
            </a:r>
            <a:r>
              <a:rPr lang="en-US" baseline="0" dirty="0" smtClean="0"/>
              <a:t> the target especially (see above examples)</a:t>
            </a:r>
          </a:p>
          <a:p>
            <a:pPr>
              <a:buFont typeface="Arial"/>
              <a:buChar char="•"/>
            </a:pPr>
            <a:r>
              <a:rPr lang="en-US" baseline="0" dirty="0" smtClean="0"/>
              <a:t> for the other attributes, too (think about IBK when you scale one dimension by a factor of 100</a:t>
            </a:r>
            <a:endParaRPr lang="en-US" dirty="0" smtClean="0"/>
          </a:p>
          <a:p>
            <a:r>
              <a:rPr lang="en-US" dirty="0" smtClean="0"/>
              <a:t>How</a:t>
            </a:r>
            <a:r>
              <a:rPr lang="en-US" baseline="0" dirty="0" smtClean="0"/>
              <a:t> will I get them</a:t>
            </a:r>
          </a:p>
        </p:txBody>
      </p:sp>
      <p:sp>
        <p:nvSpPr>
          <p:cNvPr id="4" name="Slide Number Placeholder 3"/>
          <p:cNvSpPr>
            <a:spLocks noGrp="1"/>
          </p:cNvSpPr>
          <p:nvPr>
            <p:ph type="sldNum" sz="quarter" idx="10"/>
          </p:nvPr>
        </p:nvSpPr>
        <p:spPr/>
        <p:txBody>
          <a:bodyPr/>
          <a:lstStyle/>
          <a:p>
            <a:fld id="{08BA9D0B-7BE2-A140-85D1-EC0462BAFAB4}"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is this good: it builds the theoretically best learner (assuming your data is a representative sample)</a:t>
            </a:r>
          </a:p>
          <a:p>
            <a:r>
              <a:rPr lang="en-US" baseline="0" dirty="0" smtClean="0"/>
              <a:t>Why is this bad: it gives a very bad estimate of how well the model performs (i.e. IBK)</a:t>
            </a:r>
          </a:p>
          <a:p>
            <a:r>
              <a:rPr lang="en-US" dirty="0" smtClean="0"/>
              <a:t>Why is that important: you very</a:t>
            </a:r>
            <a:r>
              <a:rPr lang="en-US" baseline="0" dirty="0" smtClean="0"/>
              <a:t> rarely test exactly one learner – your goal is to find the best amongst some candidates</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55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Split up the datasets into two chunks</a:t>
            </a:r>
          </a:p>
          <a:p>
            <a:r>
              <a:rPr lang="en-US" dirty="0" smtClean="0"/>
              <a:t>Train on one</a:t>
            </a:r>
          </a:p>
          <a:p>
            <a:r>
              <a:rPr lang="en-US" dirty="0" smtClean="0"/>
              <a:t>Test on the other</a:t>
            </a:r>
          </a:p>
          <a:p>
            <a:r>
              <a:rPr lang="en-US" dirty="0" smtClean="0"/>
              <a:t>There’s some </a:t>
            </a:r>
            <a:r>
              <a:rPr lang="en-US" dirty="0" err="1" smtClean="0"/>
              <a:t>subtlties</a:t>
            </a:r>
            <a:r>
              <a:rPr lang="en-US" dirty="0" smtClean="0"/>
              <a:t>. </a:t>
            </a:r>
          </a:p>
          <a:p>
            <a:pPr>
              <a:buFont typeface="Arial"/>
              <a:buChar char="•"/>
            </a:pPr>
            <a:r>
              <a:rPr lang="en-US" dirty="0" smtClean="0"/>
              <a:t> The</a:t>
            </a:r>
            <a:r>
              <a:rPr lang="en-US" baseline="0" dirty="0" smtClean="0"/>
              <a:t> one above is a really bad split – the distributions of the target attribute are very different between the sets. Is the training set indicative of the testing set?</a:t>
            </a:r>
          </a:p>
          <a:p>
            <a:pPr>
              <a:buFont typeface="Arial"/>
              <a:buChar char="•"/>
            </a:pPr>
            <a:r>
              <a:rPr lang="en-US" baseline="0" dirty="0" smtClean="0"/>
              <a:t> It doesn’t have to be 50/50</a:t>
            </a:r>
          </a:p>
          <a:p>
            <a:pPr>
              <a:buFont typeface="Arial"/>
              <a:buNone/>
            </a:pPr>
            <a:r>
              <a:rPr lang="en-US" dirty="0" smtClean="0"/>
              <a:t>There’s a trade-off between accuracy of measurement (need a big training set) and representativeness of model based on training set </a:t>
            </a:r>
            <a:r>
              <a:rPr lang="en-US" dirty="0" err="1" smtClean="0"/>
              <a:t>vs</a:t>
            </a:r>
            <a:r>
              <a:rPr lang="en-US" dirty="0" smtClean="0"/>
              <a:t> model that would be built</a:t>
            </a:r>
            <a:r>
              <a:rPr lang="en-US" baseline="0" dirty="0" smtClean="0"/>
              <a:t> on </a:t>
            </a:r>
            <a:r>
              <a:rPr lang="en-US" baseline="0" dirty="0" err="1" smtClean="0"/>
              <a:t>twhole</a:t>
            </a:r>
            <a:r>
              <a:rPr lang="en-US" baseline="0" dirty="0" smtClean="0"/>
              <a:t> set</a:t>
            </a:r>
            <a:endParaRPr lang="en-US" dirty="0" smtClean="0"/>
          </a:p>
        </p:txBody>
      </p:sp>
      <p:sp>
        <p:nvSpPr>
          <p:cNvPr id="4" name="Slide Number Placeholder 3"/>
          <p:cNvSpPr>
            <a:spLocks noGrp="1"/>
          </p:cNvSpPr>
          <p:nvPr>
            <p:ph type="sldNum" sz="quarter" idx="10"/>
          </p:nvPr>
        </p:nvSpPr>
        <p:spPr/>
        <p:txBody>
          <a:bodyPr/>
          <a:lstStyle/>
          <a:p>
            <a:fld id="{08BA9D0B-7BE2-A140-85D1-EC0462BAFAB4}"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each fold </a:t>
            </a:r>
          </a:p>
          <a:p>
            <a:r>
              <a:rPr lang="en-US" dirty="0" smtClean="0"/>
              <a:t>   Take that fold and use it as the test set</a:t>
            </a:r>
          </a:p>
          <a:p>
            <a:r>
              <a:rPr lang="en-US" dirty="0" smtClean="0"/>
              <a:t>   Take the other folds, put them together,</a:t>
            </a:r>
            <a:r>
              <a:rPr lang="en-US" baseline="0" dirty="0" smtClean="0"/>
              <a:t> and use them as the training set</a:t>
            </a:r>
          </a:p>
          <a:p>
            <a:r>
              <a:rPr lang="en-US" dirty="0" smtClean="0"/>
              <a:t>To estimate</a:t>
            </a:r>
            <a:r>
              <a:rPr lang="en-US" baseline="0" dirty="0" smtClean="0"/>
              <a:t> the validity of the approach, build a cumulative confusion matrix that is shared across folds</a:t>
            </a:r>
          </a:p>
          <a:p>
            <a:r>
              <a:rPr lang="en-US" dirty="0" smtClean="0"/>
              <a:t>The degenerate</a:t>
            </a:r>
            <a:r>
              <a:rPr lang="en-US" baseline="0" dirty="0" smtClean="0"/>
              <a:t> case is called “leaving one out”</a:t>
            </a:r>
          </a:p>
          <a:p>
            <a:r>
              <a:rPr lang="en-US" baseline="0" dirty="0" smtClean="0"/>
              <a:t>10-fold cross validation has become the “gold standard”, but really it’s just one way of going about it</a:t>
            </a:r>
          </a:p>
          <a:p>
            <a:endParaRPr lang="en-US" baseline="0" dirty="0" smtClean="0"/>
          </a:p>
        </p:txBody>
      </p:sp>
      <p:sp>
        <p:nvSpPr>
          <p:cNvPr id="4" name="Slide Number Placeholder 3"/>
          <p:cNvSpPr>
            <a:spLocks noGrp="1"/>
          </p:cNvSpPr>
          <p:nvPr>
            <p:ph type="sldNum" sz="quarter" idx="10"/>
          </p:nvPr>
        </p:nvSpPr>
        <p:spPr/>
        <p:txBody>
          <a:bodyPr/>
          <a:lstStyle/>
          <a:p>
            <a:fld id="{08BA9D0B-7BE2-A140-85D1-EC0462BAFAB4}" type="slidenum">
              <a:rPr lang="en-US" smtClean="0"/>
              <a:pPr/>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Why is this good: theoretically, you’re training on the most similar example to your actual domain</a:t>
            </a:r>
          </a:p>
          <a:p>
            <a:r>
              <a:rPr lang="en-US" baseline="0" dirty="0" smtClean="0"/>
              <a:t>Why is this bad: it takes forever</a:t>
            </a:r>
          </a:p>
        </p:txBody>
      </p:sp>
      <p:sp>
        <p:nvSpPr>
          <p:cNvPr id="4" name="Slide Number Placeholder 3"/>
          <p:cNvSpPr>
            <a:spLocks noGrp="1"/>
          </p:cNvSpPr>
          <p:nvPr>
            <p:ph type="sldNum" sz="quarter" idx="10"/>
          </p:nvPr>
        </p:nvSpPr>
        <p:spPr/>
        <p:txBody>
          <a:bodyPr/>
          <a:lstStyle/>
          <a:p>
            <a:fld id="{08BA9D0B-7BE2-A140-85D1-EC0462BAFAB4}" type="slidenum">
              <a:rPr lang="en-US" smtClean="0"/>
              <a:pPr/>
              <a:t>58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a:t>
            </a:r>
            <a:r>
              <a:rPr lang="en-US" baseline="0" dirty="0" smtClean="0"/>
              <a:t> without anything other than their eyes and the </a:t>
            </a:r>
            <a:r>
              <a:rPr lang="en-US" baseline="0" dirty="0" err="1" smtClean="0"/>
              <a:t>Weka</a:t>
            </a:r>
            <a:r>
              <a:rPr lang="en-US" baseline="0" dirty="0" smtClean="0"/>
              <a:t> </a:t>
            </a:r>
            <a:r>
              <a:rPr lang="en-US" baseline="0" dirty="0" err="1" smtClean="0"/>
              <a:t>visualisation</a:t>
            </a:r>
            <a:r>
              <a:rPr lang="en-US" baseline="0" dirty="0" smtClean="0"/>
              <a:t> tool. Run an exercise </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Brea</a:t>
            </a:r>
            <a:r>
              <a:rPr lang="en-US" baseline="0" dirty="0" smtClean="0"/>
              <a:t> your problem into a </a:t>
            </a:r>
            <a:r>
              <a:rPr lang="en-US" baseline="0" dirty="0" err="1" smtClean="0"/>
              <a:t>buncho</a:t>
            </a:r>
            <a:r>
              <a:rPr lang="en-US" baseline="0" dirty="0" smtClean="0"/>
              <a:t> </a:t>
            </a:r>
            <a:r>
              <a:rPr lang="en-US" baseline="0" dirty="0" err="1" smtClean="0"/>
              <a:t>f</a:t>
            </a:r>
            <a:r>
              <a:rPr lang="en-US" baseline="0" dirty="0" smtClean="0"/>
              <a:t> two-class problems</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Also worth considering how IBK</a:t>
            </a:r>
            <a:r>
              <a:rPr lang="en-US" baseline="0" dirty="0" smtClean="0"/>
              <a:t> might give a distribution</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66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a:t>
            </a:r>
            <a:r>
              <a:rPr lang="en-US" dirty="0" err="1" smtClean="0"/>
              <a:t>www.youtube.com/watch?v</a:t>
            </a:r>
            <a:r>
              <a:rPr lang="en-US" dirty="0" smtClean="0"/>
              <a:t>=3liCbRZPrZA</a:t>
            </a:r>
          </a:p>
          <a:p>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67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Are</a:t>
            </a:r>
            <a:r>
              <a:rPr lang="en-US" baseline="0" dirty="0" smtClean="0"/>
              <a:t> there any points within ‘R’ of the circle. (Or similarly, what is the ‘R’ to the closest </a:t>
            </a:r>
            <a:r>
              <a:rPr lang="en-US" baseline="0" dirty="0" err="1" smtClean="0"/>
              <a:t>neighbour</a:t>
            </a:r>
            <a:endParaRPr lang="en-US" dirty="0" smtClean="0"/>
          </a:p>
          <a:p>
            <a:endParaRPr lang="en-US" dirty="0" smtClean="0"/>
          </a:p>
          <a:p>
            <a:r>
              <a:rPr lang="en-US" dirty="0" smtClean="0"/>
              <a:t>Naïve</a:t>
            </a:r>
            <a:r>
              <a:rPr lang="en-US" baseline="0" dirty="0" smtClean="0"/>
              <a:t>ly, we could just test everything.</a:t>
            </a:r>
          </a:p>
          <a:p>
            <a:r>
              <a:rPr lang="en-US" baseline="0" dirty="0" smtClean="0"/>
              <a:t>But what if there was some way to just select candidates really quickly.</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70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squares</a:t>
            </a:r>
            <a:r>
              <a:rPr lang="en-US" baseline="0" dirty="0" smtClean="0"/>
              <a:t> are</a:t>
            </a:r>
          </a:p>
          <a:p>
            <a:pPr>
              <a:buFontTx/>
              <a:buChar char="-"/>
            </a:pPr>
            <a:r>
              <a:rPr lang="en-US" baseline="0" dirty="0" smtClean="0"/>
              <a:t>fast to infer from a given point (a couple of modulo operations)</a:t>
            </a:r>
          </a:p>
          <a:p>
            <a:pPr>
              <a:buFontTx/>
              <a:buChar char="-"/>
            </a:pPr>
            <a:r>
              <a:rPr lang="en-US" baseline="0" dirty="0" smtClean="0"/>
              <a:t>cheap to store with instances (i.e. you can keep around which training instances are in which square</a:t>
            </a:r>
          </a:p>
          <a:p>
            <a:pPr>
              <a:buFontTx/>
              <a:buChar char="-"/>
            </a:pPr>
            <a:r>
              <a:rPr lang="en-US" baseline="0" dirty="0" smtClean="0"/>
              <a:t> only an </a:t>
            </a:r>
            <a:r>
              <a:rPr lang="en-US" baseline="0" dirty="0" err="1" smtClean="0"/>
              <a:t>approximartion</a:t>
            </a:r>
            <a:r>
              <a:rPr lang="en-US" baseline="0" dirty="0" smtClean="0"/>
              <a:t> of the circle (i.e. you pull in too many instances (i.e. the corners).</a:t>
            </a:r>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Let’s start with an</a:t>
            </a:r>
            <a:r>
              <a:rPr lang="en-US" baseline="0" dirty="0" smtClean="0"/>
              <a:t> incredibly concrete example.</a:t>
            </a:r>
            <a:endParaRPr lang="en-US" dirty="0" smtClean="0"/>
          </a:p>
          <a:p>
            <a:endParaRPr lang="en-US" dirty="0" smtClean="0"/>
          </a:p>
          <a:p>
            <a:r>
              <a:rPr lang="en-US" dirty="0" smtClean="0"/>
              <a:t>Let’s imagine that I told you that I had 150 iris</a:t>
            </a:r>
            <a:r>
              <a:rPr lang="en-US" baseline="0" dirty="0" smtClean="0"/>
              <a:t> flowers. And that I wanted you to sort them into their varieties. How do you go about doing that?</a:t>
            </a:r>
          </a:p>
          <a:p>
            <a:endParaRPr lang="en-US" baseline="0" dirty="0" smtClean="0"/>
          </a:p>
          <a:p>
            <a:pPr>
              <a:buFontTx/>
              <a:buChar char="-"/>
            </a:pPr>
            <a:r>
              <a:rPr lang="en-US" baseline="0" dirty="0" smtClean="0"/>
              <a:t>ask the class, they’ll have lots of ideas, for example</a:t>
            </a:r>
          </a:p>
          <a:p>
            <a:pPr>
              <a:buFontTx/>
              <a:buChar char="-"/>
            </a:pPr>
            <a:endParaRPr lang="en-US" baseline="0" dirty="0" smtClean="0"/>
          </a:p>
          <a:p>
            <a:pPr>
              <a:buFontTx/>
              <a:buChar char="-"/>
            </a:pPr>
            <a:r>
              <a:rPr lang="en-US" baseline="0" dirty="0" smtClean="0"/>
              <a:t>- they could read a book and work out the defining characteristics,</a:t>
            </a:r>
          </a:p>
          <a:p>
            <a:pPr>
              <a:buFontTx/>
              <a:buChar char="-"/>
            </a:pPr>
            <a:r>
              <a:rPr lang="en-US" baseline="0" dirty="0" smtClean="0"/>
              <a:t>- they could phone a friend, and ask them to do it for them,</a:t>
            </a:r>
          </a:p>
          <a:p>
            <a:pPr>
              <a:buFontTx/>
              <a:buChar char="-"/>
            </a:pPr>
            <a:r>
              <a:rPr lang="en-US" baseline="0" dirty="0" smtClean="0"/>
              <a:t>- they could purchase a gene sequencing facility, and run an analysis (maybe)</a:t>
            </a:r>
          </a:p>
          <a:p>
            <a:pPr>
              <a:buFontTx/>
              <a:buChar char="-"/>
            </a:pPr>
            <a:r>
              <a:rPr lang="en-US" baseline="0" dirty="0" smtClean="0"/>
              <a:t>- they might look up images of the varieties on </a:t>
            </a:r>
            <a:r>
              <a:rPr lang="en-US" baseline="0" dirty="0" err="1" smtClean="0"/>
              <a:t>google</a:t>
            </a:r>
            <a:r>
              <a:rPr lang="en-US" baseline="0" dirty="0" smtClean="0"/>
              <a:t> images, and work off those images</a:t>
            </a:r>
          </a:p>
          <a:p>
            <a:pPr>
              <a:buFontTx/>
              <a:buChar char="-"/>
            </a:pPr>
            <a:r>
              <a:rPr lang="en-US" baseline="0" dirty="0" smtClean="0"/>
              <a:t>- they might be lucky enough to have worked in a flower shop and be able to </a:t>
            </a:r>
            <a:r>
              <a:rPr lang="en-US" baseline="0" dirty="0" err="1" smtClean="0"/>
              <a:t>recognise</a:t>
            </a:r>
            <a:r>
              <a:rPr lang="en-US" baseline="0" dirty="0" smtClean="0"/>
              <a:t> them from past experience</a:t>
            </a:r>
          </a:p>
          <a:p>
            <a:pPr>
              <a:buFontTx/>
              <a:buChar char="-"/>
            </a:pPr>
            <a:r>
              <a:rPr lang="en-US" baseline="0" dirty="0" smtClean="0"/>
              <a:t>- they might lie, or bluff, or </a:t>
            </a:r>
            <a:r>
              <a:rPr lang="en-US" baseline="0" dirty="0" err="1" smtClean="0"/>
              <a:t>oursource</a:t>
            </a:r>
            <a:r>
              <a:rPr lang="en-US" baseline="0" dirty="0" smtClean="0"/>
              <a:t>.</a:t>
            </a:r>
          </a:p>
          <a:p>
            <a:pPr>
              <a:buFontTx/>
              <a:buChar char="-"/>
            </a:pPr>
            <a:endParaRPr lang="en-US" baseline="0" dirty="0" smtClean="0"/>
          </a:p>
          <a:p>
            <a:pPr>
              <a:buFontTx/>
              <a:buNone/>
            </a:pPr>
            <a:r>
              <a:rPr lang="en-US" baseline="0" dirty="0" smtClean="0"/>
              <a:t>But it’s the penultimate one and the one before that that’s really interesting. It they’ve worked in a flower shop, then they will have experienced over time a huge number of examples of the various varieties of iris. The interesting thing about that earlier experience is that they probably came across a bunch of examples where they ALREADY HAD PROVIDED TO THEM the variety.</a:t>
            </a:r>
          </a:p>
          <a:p>
            <a:pPr>
              <a:buFontTx/>
              <a:buNone/>
            </a:pPr>
            <a:endParaRPr lang="en-US" baseline="0" dirty="0" smtClean="0"/>
          </a:p>
          <a:p>
            <a:pPr>
              <a:buFontTx/>
              <a:buNone/>
            </a:pPr>
            <a:r>
              <a:rPr lang="en-US" baseline="0" dirty="0" smtClean="0"/>
              <a:t>So now, let’s imagine that I go about this experiment differently. First, I’m going to give you 150 iris </a:t>
            </a:r>
            <a:r>
              <a:rPr lang="en-US" baseline="0" dirty="0" err="1" smtClean="0"/>
              <a:t>specimins</a:t>
            </a:r>
            <a:r>
              <a:rPr lang="en-US" baseline="0" dirty="0" smtClean="0"/>
              <a:t> with their labels, and leave you for a week. You’re not allowed to use the internet or other books. You can make measurements, etc. Then, after a week, I will give you a whole bunch of new irises, without the labels, and you are going to tell me what variety each one of them is. You’re allowed to make measurements again.</a:t>
            </a:r>
          </a:p>
          <a:p>
            <a:pPr>
              <a:buFontTx/>
              <a:buNone/>
            </a:pPr>
            <a:endParaRPr lang="en-US" baseline="0" dirty="0" smtClean="0"/>
          </a:p>
          <a:p>
            <a:pPr>
              <a:buFontTx/>
              <a:buNone/>
            </a:pPr>
            <a:r>
              <a:rPr lang="en-US" baseline="0" dirty="0" smtClean="0"/>
              <a:t>That, in a </a:t>
            </a:r>
            <a:r>
              <a:rPr lang="en-US" baseline="0" dirty="0" err="1" smtClean="0"/>
              <a:t>nutshell,is</a:t>
            </a:r>
            <a:r>
              <a:rPr lang="en-US" baseline="0" dirty="0" smtClean="0"/>
              <a:t> what machine learning is all about. It is about a machine using NOTHING BUT EXAMPLES, to derive a procedure by which new examples can be assigned properties.</a:t>
            </a:r>
          </a:p>
          <a:p>
            <a:pPr>
              <a:buFontTx/>
              <a:buNone/>
            </a:pPr>
            <a:endParaRPr lang="en-US" baseline="0" dirty="0" smtClean="0"/>
          </a:p>
          <a:p>
            <a:pPr>
              <a:buFontTx/>
              <a:buNone/>
            </a:pPr>
            <a:r>
              <a:rPr lang="en-US" baseline="0" dirty="0" smtClean="0"/>
              <a:t>Three disciplines’ examples:</a:t>
            </a:r>
          </a:p>
          <a:p>
            <a:pPr>
              <a:buFontTx/>
              <a:buNone/>
            </a:pPr>
            <a:endParaRPr lang="en-US" baseline="0" dirty="0" smtClean="0"/>
          </a:p>
          <a:p>
            <a:pPr>
              <a:buFontTx/>
              <a:buNone/>
            </a:pPr>
            <a:r>
              <a:rPr lang="en-US" baseline="0" dirty="0" smtClean="0"/>
              <a:t>Medical diagnosis – lots of sick people with well understood pathologies and results. They need a model because it takes 6 years to train a doctor.</a:t>
            </a:r>
          </a:p>
          <a:p>
            <a:pPr>
              <a:buFontTx/>
              <a:buNone/>
            </a:pPr>
            <a:r>
              <a:rPr lang="en-US" baseline="0" dirty="0" smtClean="0"/>
              <a:t>Astronomy – lots of examples of </a:t>
            </a:r>
            <a:r>
              <a:rPr lang="en-US" baseline="0" dirty="0" err="1" smtClean="0"/>
              <a:t>labelled</a:t>
            </a:r>
            <a:r>
              <a:rPr lang="en-US" baseline="0" dirty="0" smtClean="0"/>
              <a:t> galaxies associated with radio spectra. </a:t>
            </a:r>
            <a:r>
              <a:rPr lang="en-US" baseline="0" dirty="0" err="1" smtClean="0"/>
              <a:t>Thye</a:t>
            </a:r>
            <a:r>
              <a:rPr lang="en-US" baseline="0" dirty="0" smtClean="0"/>
              <a:t> need a model because the sky is infinite</a:t>
            </a:r>
          </a:p>
          <a:p>
            <a:pPr>
              <a:buFontTx/>
              <a:buNone/>
            </a:pPr>
            <a:endParaRPr lang="en-US" baseline="0" dirty="0" smtClean="0"/>
          </a:p>
          <a:p>
            <a:pPr>
              <a:buFontTx/>
              <a:buNone/>
            </a:pPr>
            <a:endParaRPr lang="en-US" baseline="0" dirty="0" smtClean="0"/>
          </a:p>
          <a:p>
            <a:pPr>
              <a:buFontTx/>
              <a:buNone/>
            </a:pPr>
            <a:endParaRPr lang="en-US" baseline="0" dirty="0" smtClean="0"/>
          </a:p>
          <a:p>
            <a:pPr>
              <a:buFontTx/>
              <a:buNone/>
            </a:pPr>
            <a:endParaRPr lang="en-US" baseline="0" dirty="0" smtClean="0"/>
          </a:p>
          <a:p>
            <a:pPr>
              <a:buFontTx/>
              <a:buNone/>
            </a:pPr>
            <a:endParaRPr lang="en-US" baseline="0" dirty="0" smtClean="0"/>
          </a:p>
        </p:txBody>
      </p:sp>
      <p:sp>
        <p:nvSpPr>
          <p:cNvPr id="4" name="Slide Number Placeholder 3"/>
          <p:cNvSpPr>
            <a:spLocks noGrp="1"/>
          </p:cNvSpPr>
          <p:nvPr>
            <p:ph type="sldNum" sz="quarter" idx="10"/>
          </p:nvPr>
        </p:nvSpPr>
        <p:spPr/>
        <p:txBody>
          <a:bodyPr/>
          <a:lstStyle/>
          <a:p>
            <a:fld id="{08BA9D0B-7BE2-A140-85D1-EC0462BAFAB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Going to start to loo</a:t>
            </a:r>
            <a:r>
              <a:rPr lang="en-US" baseline="0" dirty="0" smtClean="0"/>
              <a:t>k at a few examples. They are all classifiers.</a:t>
            </a:r>
          </a:p>
          <a:p>
            <a:endParaRPr lang="en-US" baseline="0" dirty="0" smtClean="0"/>
          </a:p>
          <a:p>
            <a:r>
              <a:rPr lang="en-US" baseline="0" dirty="0" smtClean="0"/>
              <a:t>Terminology </a:t>
            </a:r>
          </a:p>
          <a:p>
            <a:r>
              <a:rPr lang="en-US" baseline="0" dirty="0" smtClean="0"/>
              <a:t>– TRAINING SET</a:t>
            </a:r>
          </a:p>
          <a:p>
            <a:r>
              <a:rPr lang="en-US" baseline="0" dirty="0" smtClean="0"/>
              <a:t>- TESTING SET (RECALL SET)</a:t>
            </a:r>
          </a:p>
          <a:p>
            <a:pPr>
              <a:buFontTx/>
              <a:buChar char="-"/>
            </a:pPr>
            <a:r>
              <a:rPr lang="en-US" baseline="0" dirty="0" smtClean="0"/>
              <a:t> TRAINING</a:t>
            </a:r>
          </a:p>
          <a:p>
            <a:pPr>
              <a:buFontTx/>
              <a:buChar char="-"/>
            </a:pPr>
            <a:r>
              <a:rPr lang="en-US" baseline="0" dirty="0" smtClean="0"/>
              <a:t> RECALL</a:t>
            </a:r>
          </a:p>
          <a:p>
            <a:pPr>
              <a:buFontTx/>
              <a:buNone/>
            </a:pPr>
            <a:r>
              <a:rPr lang="en-US" baseline="0" dirty="0" smtClean="0"/>
              <a:t>- MODEL</a:t>
            </a:r>
          </a:p>
          <a:p>
            <a:pPr>
              <a:buFontTx/>
              <a:buChar char="-"/>
            </a:pPr>
            <a:endParaRPr lang="en-US" baseline="0" dirty="0" smtClean="0"/>
          </a:p>
        </p:txBody>
      </p:sp>
      <p:sp>
        <p:nvSpPr>
          <p:cNvPr id="4" name="Slide Number Placeholder 3"/>
          <p:cNvSpPr>
            <a:spLocks noGrp="1"/>
          </p:cNvSpPr>
          <p:nvPr>
            <p:ph type="sldNum" sz="quarter" idx="10"/>
          </p:nvPr>
        </p:nvSpPr>
        <p:spPr/>
        <p:txBody>
          <a:bodyPr/>
          <a:lstStyle/>
          <a:p>
            <a:fld id="{08BA9D0B-7BE2-A140-85D1-EC0462BAFAB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then zoom</a:t>
            </a:r>
            <a:r>
              <a:rPr lang="en-US" baseline="0" dirty="0" smtClean="0"/>
              <a:t> out to the completely abstract.</a:t>
            </a:r>
            <a:endParaRPr lang="en-US" dirty="0" smtClean="0"/>
          </a:p>
          <a:p>
            <a:endParaRPr lang="en-US" dirty="0" smtClean="0"/>
          </a:p>
          <a:p>
            <a:r>
              <a:rPr lang="en-US" dirty="0" smtClean="0"/>
              <a:t>Imagine that we had two kinds of</a:t>
            </a:r>
            <a:r>
              <a:rPr lang="en-US" baseline="0" dirty="0" smtClean="0"/>
              <a:t> things. I’ll represent “kind” by </a:t>
            </a:r>
            <a:r>
              <a:rPr lang="en-US" baseline="0" dirty="0" err="1" smtClean="0"/>
              <a:t>colour</a:t>
            </a:r>
            <a:r>
              <a:rPr lang="en-US" baseline="0" dirty="0" smtClean="0"/>
              <a:t>,</a:t>
            </a:r>
          </a:p>
          <a:p>
            <a:endParaRPr lang="en-US" baseline="0" dirty="0" smtClean="0"/>
          </a:p>
          <a:p>
            <a:r>
              <a:rPr lang="en-US" baseline="0" dirty="0" smtClean="0"/>
              <a:t>Imagine that we had lots of examples of those things, and we knew their kind. </a:t>
            </a:r>
            <a:r>
              <a:rPr lang="en-US" baseline="0" dirty="0" err="1" smtClean="0"/>
              <a:t>I’l</a:t>
            </a:r>
            <a:r>
              <a:rPr lang="en-US" baseline="0" dirty="0" smtClean="0"/>
              <a:t> represent examples by Xs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8BA9D0B-7BE2-A140-85D1-EC0462BAFAB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Imagine that we had some more examples of things, and we didn’t know their kind.</a:t>
            </a:r>
          </a:p>
          <a:p>
            <a:endParaRPr lang="en-US" baseline="0" dirty="0" smtClean="0"/>
          </a:p>
          <a:p>
            <a:r>
              <a:rPr lang="en-US" baseline="0" dirty="0" smtClean="0"/>
              <a:t>Can we use the examples to help us decide what kind of things  </a:t>
            </a:r>
          </a:p>
          <a:p>
            <a:endParaRPr lang="en-US" baseline="0" dirty="0" smtClean="0"/>
          </a:p>
          <a:p>
            <a:r>
              <a:rPr lang="en-US" baseline="0" dirty="0" smtClean="0"/>
              <a:t>Probably we’d all agree on two of them. Probably we’d not agree on the third.</a:t>
            </a:r>
          </a:p>
          <a:p>
            <a:endParaRPr lang="en-US" baseline="0" dirty="0" smtClean="0"/>
          </a:p>
          <a:p>
            <a:r>
              <a:rPr lang="en-US" baseline="0" dirty="0" smtClean="0"/>
              <a:t>So, in this example, our intuition says that there’s some hard and easy things to assign a “kind”</a:t>
            </a:r>
          </a:p>
          <a:p>
            <a:endParaRPr lang="en-US" baseline="0" dirty="0" smtClean="0"/>
          </a:p>
          <a:p>
            <a:r>
              <a:rPr lang="en-US" baseline="0" dirty="0" smtClean="0"/>
              <a:t>So far, you are the agent that’s doing the classification. You could do some “paper learning” by writing down a rule from the data, and throwing the data away, then using that rule.</a:t>
            </a:r>
          </a:p>
          <a:p>
            <a:endParaRPr lang="en-US" baseline="0" dirty="0" smtClean="0"/>
          </a:p>
          <a:p>
            <a:r>
              <a:rPr lang="en-US" baseline="0" dirty="0" smtClean="0"/>
              <a:t>I’m going to use a line to define that rule.</a:t>
            </a:r>
          </a:p>
        </p:txBody>
      </p:sp>
      <p:sp>
        <p:nvSpPr>
          <p:cNvPr id="4" name="Slide Number Placeholder 3"/>
          <p:cNvSpPr>
            <a:spLocks noGrp="1"/>
          </p:cNvSpPr>
          <p:nvPr>
            <p:ph type="sldNum" sz="quarter" idx="10"/>
          </p:nvPr>
        </p:nvSpPr>
        <p:spPr/>
        <p:txBody>
          <a:bodyPr/>
          <a:lstStyle/>
          <a:p>
            <a:fld id="{08BA9D0B-7BE2-A140-85D1-EC0462BAFAB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Now that I’ve got the line, I can </a:t>
            </a:r>
            <a:r>
              <a:rPr lang="en-US" baseline="0" dirty="0" err="1" smtClean="0"/>
              <a:t>acutually</a:t>
            </a:r>
            <a:r>
              <a:rPr lang="en-US" baseline="0" dirty="0" smtClean="0"/>
              <a:t> throw away the examples. (But I won’t)</a:t>
            </a:r>
          </a:p>
        </p:txBody>
      </p:sp>
      <p:sp>
        <p:nvSpPr>
          <p:cNvPr id="4" name="Slide Number Placeholder 3"/>
          <p:cNvSpPr>
            <a:spLocks noGrp="1"/>
          </p:cNvSpPr>
          <p:nvPr>
            <p:ph type="sldNum" sz="quarter" idx="10"/>
          </p:nvPr>
        </p:nvSpPr>
        <p:spPr/>
        <p:txBody>
          <a:bodyPr/>
          <a:lstStyle/>
          <a:p>
            <a:fld id="{08BA9D0B-7BE2-A140-85D1-EC0462BAFAB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412776"/>
            <a:ext cx="8136904" cy="1470025"/>
          </a:xfrm>
        </p:spPr>
        <p:txBody>
          <a:bodyPr/>
          <a:lstStyle>
            <a:lvl1pPr algn="l">
              <a:defRPr>
                <a:solidFill>
                  <a:srgbClr val="F2653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39552" y="2996952"/>
            <a:ext cx="8136904" cy="2664296"/>
          </a:xfrm>
        </p:spPr>
        <p:txBody>
          <a:bodyPr/>
          <a:lstStyle>
            <a:lvl1pPr marL="0" indent="0" algn="l">
              <a:buNone/>
              <a:defRPr sz="24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582863"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230EA8-DF09-594A-AA8F-37B01C9C5685}" type="datetimeFigureOut">
              <a:rPr lang="en-US" smtClean="0"/>
              <a:pPr/>
              <a:t>11/29/2013</a:t>
            </a:fld>
            <a:endParaRPr lang="en-US"/>
          </a:p>
        </p:txBody>
      </p:sp>
      <p:sp>
        <p:nvSpPr>
          <p:cNvPr id="5" name="Footer Placeholder 4"/>
          <p:cNvSpPr>
            <a:spLocks noGrp="1"/>
          </p:cNvSpPr>
          <p:nvPr>
            <p:ph type="ftr" sz="quarter" idx="11"/>
          </p:nvPr>
        </p:nvSpPr>
        <p:spPr>
          <a:xfrm>
            <a:off x="5795963" y="6448425"/>
            <a:ext cx="2895600" cy="3651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0DFF0A8-DCEF-FC45-9C9B-FFAE9F6A3A9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2582863"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230EA8-DF09-594A-AA8F-37B01C9C5685}" type="datetimeFigureOut">
              <a:rPr lang="en-US" smtClean="0"/>
              <a:pPr/>
              <a:t>11/29/2013</a:t>
            </a:fld>
            <a:endParaRPr lang="en-US"/>
          </a:p>
        </p:txBody>
      </p:sp>
      <p:sp>
        <p:nvSpPr>
          <p:cNvPr id="5" name="Footer Placeholder 4"/>
          <p:cNvSpPr>
            <a:spLocks noGrp="1"/>
          </p:cNvSpPr>
          <p:nvPr>
            <p:ph type="ftr" sz="quarter" idx="11"/>
          </p:nvPr>
        </p:nvSpPr>
        <p:spPr>
          <a:xfrm>
            <a:off x="5795963" y="6448425"/>
            <a:ext cx="2895600" cy="3651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0DFF0A8-DCEF-FC45-9C9B-FFAE9F6A3A9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125760"/>
            <a:ext cx="8208912" cy="1143000"/>
          </a:xfrm>
        </p:spPr>
        <p:txBody>
          <a:bodyPr/>
          <a:lstStyle>
            <a:lvl1pPr algn="l">
              <a:defRPr lang="en-US" sz="2800" dirty="0">
                <a:solidFill>
                  <a:srgbClr val="F2653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412776"/>
            <a:ext cx="8229600" cy="4248472"/>
          </a:xfrm>
        </p:spPr>
        <p:txBody>
          <a:bodyPr/>
          <a:lstStyle>
            <a:lvl1pPr>
              <a:buFont typeface="Wingdings" pitchFamily="2" charset="2"/>
              <a:buChar char="§"/>
              <a:defRPr sz="2000"/>
            </a:lvl1pPr>
            <a:lvl2pPr>
              <a:buFont typeface="Wingdings" pitchFamily="2" charset="2"/>
              <a:buChar char="§"/>
              <a:defRPr sz="2000"/>
            </a:lvl2pPr>
            <a:lvl3pPr>
              <a:buFont typeface="Wingdings" pitchFamily="2" charset="2"/>
              <a:buChar char="§"/>
              <a:defRPr sz="2000"/>
            </a:lvl3pPr>
            <a:lvl4pPr>
              <a:buFont typeface="Wingdings" pitchFamily="2" charset="2"/>
              <a:buChar char="§"/>
              <a:defRPr sz="2000"/>
            </a:lvl4pPr>
            <a:lvl5pPr>
              <a:buFont typeface="Wingdings" pitchFamily="2" charset="2"/>
              <a:buChar cha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582863"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230EA8-DF09-594A-AA8F-37B01C9C5685}" type="datetimeFigureOut">
              <a:rPr lang="en-US" smtClean="0"/>
              <a:pPr/>
              <a:t>11/29/2013</a:t>
            </a:fld>
            <a:endParaRPr lang="en-US"/>
          </a:p>
        </p:txBody>
      </p:sp>
      <p:sp>
        <p:nvSpPr>
          <p:cNvPr id="5" name="Footer Placeholder 4"/>
          <p:cNvSpPr>
            <a:spLocks noGrp="1"/>
          </p:cNvSpPr>
          <p:nvPr>
            <p:ph type="ftr" sz="quarter" idx="11"/>
          </p:nvPr>
        </p:nvSpPr>
        <p:spPr>
          <a:xfrm>
            <a:off x="5795963" y="6448425"/>
            <a:ext cx="2895600" cy="365125"/>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0DFF0A8-DCEF-FC45-9C9B-FFAE9F6A3A9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2582863"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230EA8-DF09-594A-AA8F-37B01C9C5685}" type="datetimeFigureOut">
              <a:rPr lang="en-US" smtClean="0"/>
              <a:pPr/>
              <a:t>11/29/2013</a:t>
            </a:fld>
            <a:endParaRPr lang="en-US"/>
          </a:p>
        </p:txBody>
      </p:sp>
      <p:sp>
        <p:nvSpPr>
          <p:cNvPr id="6" name="Footer Placeholder 4"/>
          <p:cNvSpPr>
            <a:spLocks noGrp="1"/>
          </p:cNvSpPr>
          <p:nvPr>
            <p:ph type="ftr" sz="quarter" idx="11"/>
          </p:nvPr>
        </p:nvSpPr>
        <p:spPr>
          <a:xfrm>
            <a:off x="5795963" y="6448425"/>
            <a:ext cx="2895600" cy="365125"/>
          </a:xfrm>
          <a:prstGeom prst="rect">
            <a:avLst/>
          </a:prstGeom>
        </p:spPr>
        <p:txBody>
          <a:bodyPr/>
          <a:lstStyle>
            <a:lvl1pPr>
              <a:defRPr/>
            </a:lvl1pPr>
          </a:lstStyle>
          <a:p>
            <a:endParaRPr lang="en-US"/>
          </a:p>
        </p:txBody>
      </p:sp>
      <p:sp>
        <p:nvSpPr>
          <p:cNvPr id="7" name="Slide Number Placeholder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0DFF0A8-DCEF-FC45-9C9B-FFAE9F6A3A9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2582863"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230EA8-DF09-594A-AA8F-37B01C9C5685}" type="datetimeFigureOut">
              <a:rPr lang="en-US" smtClean="0"/>
              <a:pPr/>
              <a:t>11/29/2013</a:t>
            </a:fld>
            <a:endParaRPr lang="en-US"/>
          </a:p>
        </p:txBody>
      </p:sp>
      <p:sp>
        <p:nvSpPr>
          <p:cNvPr id="8" name="Footer Placeholder 4"/>
          <p:cNvSpPr>
            <a:spLocks noGrp="1"/>
          </p:cNvSpPr>
          <p:nvPr>
            <p:ph type="ftr" sz="quarter" idx="11"/>
          </p:nvPr>
        </p:nvSpPr>
        <p:spPr>
          <a:xfrm>
            <a:off x="5795963" y="6448425"/>
            <a:ext cx="2895600" cy="365125"/>
          </a:xfrm>
          <a:prstGeom prst="rect">
            <a:avLst/>
          </a:prstGeom>
        </p:spPr>
        <p:txBody>
          <a:bodyPr/>
          <a:lstStyle>
            <a:lvl1pPr>
              <a:defRPr/>
            </a:lvl1pPr>
          </a:lstStyle>
          <a:p>
            <a:endParaRPr lang="en-US"/>
          </a:p>
        </p:txBody>
      </p:sp>
      <p:sp>
        <p:nvSpPr>
          <p:cNvPr id="9" name="Slide Number Placeholder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0DFF0A8-DCEF-FC45-9C9B-FFAE9F6A3A9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2582863"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230EA8-DF09-594A-AA8F-37B01C9C5685}" type="datetimeFigureOut">
              <a:rPr lang="en-US" smtClean="0"/>
              <a:pPr/>
              <a:t>11/29/2013</a:t>
            </a:fld>
            <a:endParaRPr lang="en-US"/>
          </a:p>
        </p:txBody>
      </p:sp>
      <p:sp>
        <p:nvSpPr>
          <p:cNvPr id="4" name="Footer Placeholder 4"/>
          <p:cNvSpPr>
            <a:spLocks noGrp="1"/>
          </p:cNvSpPr>
          <p:nvPr>
            <p:ph type="ftr" sz="quarter" idx="11"/>
          </p:nvPr>
        </p:nvSpPr>
        <p:spPr>
          <a:xfrm>
            <a:off x="5795963" y="6448425"/>
            <a:ext cx="2895600" cy="365125"/>
          </a:xfrm>
          <a:prstGeom prst="rect">
            <a:avLst/>
          </a:prstGeom>
        </p:spPr>
        <p:txBody>
          <a:bodyPr/>
          <a:lstStyle>
            <a:lvl1pPr>
              <a:defRPr/>
            </a:lvl1pPr>
          </a:lstStyle>
          <a:p>
            <a:endParaRPr lang="en-US"/>
          </a:p>
        </p:txBody>
      </p:sp>
      <p:sp>
        <p:nvSpPr>
          <p:cNvPr id="5" name="Slide Number Placeholder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0DFF0A8-DCEF-FC45-9C9B-FFAE9F6A3A9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582863"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230EA8-DF09-594A-AA8F-37B01C9C5685}" type="datetimeFigureOut">
              <a:rPr lang="en-US" smtClean="0"/>
              <a:pPr/>
              <a:t>11/29/2013</a:t>
            </a:fld>
            <a:endParaRPr lang="en-US"/>
          </a:p>
        </p:txBody>
      </p:sp>
      <p:sp>
        <p:nvSpPr>
          <p:cNvPr id="3" name="Footer Placeholder 4"/>
          <p:cNvSpPr>
            <a:spLocks noGrp="1"/>
          </p:cNvSpPr>
          <p:nvPr>
            <p:ph type="ftr" sz="quarter" idx="11"/>
          </p:nvPr>
        </p:nvSpPr>
        <p:spPr>
          <a:xfrm>
            <a:off x="5795963" y="6448425"/>
            <a:ext cx="2895600" cy="365125"/>
          </a:xfrm>
          <a:prstGeom prst="rect">
            <a:avLst/>
          </a:prstGeom>
        </p:spPr>
        <p:txBody>
          <a:bodyPr/>
          <a:lstStyle>
            <a:lvl1pPr>
              <a:defRPr/>
            </a:lvl1pPr>
          </a:lstStyle>
          <a:p>
            <a:endParaRPr lang="en-US"/>
          </a:p>
        </p:txBody>
      </p:sp>
      <p:sp>
        <p:nvSpPr>
          <p:cNvPr id="4" name="Slide Number Placeholder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0DFF0A8-DCEF-FC45-9C9B-FFAE9F6A3A9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2582863"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230EA8-DF09-594A-AA8F-37B01C9C5685}" type="datetimeFigureOut">
              <a:rPr lang="en-US" smtClean="0"/>
              <a:pPr/>
              <a:t>11/29/2013</a:t>
            </a:fld>
            <a:endParaRPr lang="en-US"/>
          </a:p>
        </p:txBody>
      </p:sp>
      <p:sp>
        <p:nvSpPr>
          <p:cNvPr id="6" name="Footer Placeholder 4"/>
          <p:cNvSpPr>
            <a:spLocks noGrp="1"/>
          </p:cNvSpPr>
          <p:nvPr>
            <p:ph type="ftr" sz="quarter" idx="11"/>
          </p:nvPr>
        </p:nvSpPr>
        <p:spPr>
          <a:xfrm>
            <a:off x="5795963" y="6448425"/>
            <a:ext cx="2895600" cy="365125"/>
          </a:xfrm>
          <a:prstGeom prst="rect">
            <a:avLst/>
          </a:prstGeom>
        </p:spPr>
        <p:txBody>
          <a:bodyPr/>
          <a:lstStyle>
            <a:lvl1pPr>
              <a:defRPr/>
            </a:lvl1pPr>
          </a:lstStyle>
          <a:p>
            <a:endParaRPr lang="en-US"/>
          </a:p>
        </p:txBody>
      </p:sp>
      <p:sp>
        <p:nvSpPr>
          <p:cNvPr id="7" name="Slide Number Placeholder 5"/>
          <p:cNvSpPr>
            <a:spLocks noGrp="1"/>
          </p:cNvSpPr>
          <p:nvPr>
            <p:ph type="sldNum" sz="quarter" idx="12"/>
          </p:nvPr>
        </p:nvSpPr>
        <p:spPr>
          <a:xfrm>
            <a:off x="6553200"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404040"/>
                </a:solidFill>
                <a:latin typeface="Tahoma" charset="0"/>
                <a:ea typeface="Tahoma" charset="0"/>
                <a:cs typeface="Tahoma" charset="0"/>
              </a:defRPr>
            </a:lvl1pPr>
          </a:lstStyle>
          <a:p>
            <a:fld id="{70DFF0A8-DCEF-FC45-9C9B-FFAE9F6A3A9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2582863" y="6453188"/>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C6230EA8-DF09-594A-AA8F-37B01C9C5685}" type="datetimeFigureOut">
              <a:rPr lang="en-US" smtClean="0"/>
              <a:pPr/>
              <a:t>11/29/2013</a:t>
            </a:fld>
            <a:endParaRPr lang="en-US"/>
          </a:p>
        </p:txBody>
      </p:sp>
      <p:sp>
        <p:nvSpPr>
          <p:cNvPr id="6" name="Footer Placeholder 4"/>
          <p:cNvSpPr>
            <a:spLocks noGrp="1"/>
          </p:cNvSpPr>
          <p:nvPr>
            <p:ph type="ftr" sz="quarter" idx="11"/>
          </p:nvPr>
        </p:nvSpPr>
        <p:spPr>
          <a:xfrm>
            <a:off x="5795963" y="6448425"/>
            <a:ext cx="2895600" cy="365125"/>
          </a:xfrm>
          <a:prstGeom prst="rect">
            <a:avLst/>
          </a:prstGeom>
        </p:spPr>
        <p:txBody>
          <a:bodyPr/>
          <a:lstStyle>
            <a:lvl1pPr>
              <a:defRPr/>
            </a:lvl1pPr>
          </a:lstStyle>
          <a:p>
            <a:endParaRPr lang="en-US"/>
          </a:p>
        </p:txBody>
      </p:sp>
      <p:sp>
        <p:nvSpPr>
          <p:cNvPr id="7" name="Slide Number Placeholder 5"/>
          <p:cNvSpPr>
            <a:spLocks noGrp="1"/>
          </p:cNvSpPr>
          <p:nvPr>
            <p:ph type="sldNum" sz="quarter" idx="12"/>
          </p:nvPr>
        </p:nvSpPr>
        <p:spPr>
          <a:xfrm>
            <a:off x="6553200" y="6448425"/>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0DFF0A8-DCEF-FC45-9C9B-FFAE9F6A3A9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3600" kern="1200">
          <a:solidFill>
            <a:srgbClr val="404040"/>
          </a:solidFill>
          <a:latin typeface="Tahoma" pitchFamily="34" charset="0"/>
          <a:ea typeface="Tahoma" charset="0"/>
          <a:cs typeface="Tahoma" pitchFamily="34" charset="0"/>
        </a:defRPr>
      </a:lvl1pPr>
      <a:lvl2pPr algn="ctr" rtl="0" eaLnBrk="1" fontAlgn="base" hangingPunct="1">
        <a:spcBef>
          <a:spcPct val="0"/>
        </a:spcBef>
        <a:spcAft>
          <a:spcPct val="0"/>
        </a:spcAft>
        <a:defRPr sz="3600">
          <a:solidFill>
            <a:srgbClr val="404040"/>
          </a:solidFill>
          <a:latin typeface="Tahoma" pitchFamily="34" charset="0"/>
          <a:ea typeface="Tahoma" charset="0"/>
          <a:cs typeface="Tahoma" pitchFamily="34" charset="0"/>
        </a:defRPr>
      </a:lvl2pPr>
      <a:lvl3pPr algn="ctr" rtl="0" eaLnBrk="1" fontAlgn="base" hangingPunct="1">
        <a:spcBef>
          <a:spcPct val="0"/>
        </a:spcBef>
        <a:spcAft>
          <a:spcPct val="0"/>
        </a:spcAft>
        <a:defRPr sz="3600">
          <a:solidFill>
            <a:srgbClr val="404040"/>
          </a:solidFill>
          <a:latin typeface="Tahoma" pitchFamily="34" charset="0"/>
          <a:ea typeface="Tahoma" charset="0"/>
          <a:cs typeface="Tahoma" pitchFamily="34" charset="0"/>
        </a:defRPr>
      </a:lvl3pPr>
      <a:lvl4pPr algn="ctr" rtl="0" eaLnBrk="1" fontAlgn="base" hangingPunct="1">
        <a:spcBef>
          <a:spcPct val="0"/>
        </a:spcBef>
        <a:spcAft>
          <a:spcPct val="0"/>
        </a:spcAft>
        <a:defRPr sz="3600">
          <a:solidFill>
            <a:srgbClr val="404040"/>
          </a:solidFill>
          <a:latin typeface="Tahoma" pitchFamily="34" charset="0"/>
          <a:ea typeface="Tahoma" charset="0"/>
          <a:cs typeface="Tahoma" pitchFamily="34" charset="0"/>
        </a:defRPr>
      </a:lvl4pPr>
      <a:lvl5pPr algn="ctr" rtl="0" eaLnBrk="1" fontAlgn="base" hangingPunct="1">
        <a:spcBef>
          <a:spcPct val="0"/>
        </a:spcBef>
        <a:spcAft>
          <a:spcPct val="0"/>
        </a:spcAft>
        <a:defRPr sz="3600">
          <a:solidFill>
            <a:srgbClr val="404040"/>
          </a:solidFill>
          <a:latin typeface="Tahoma" pitchFamily="34" charset="0"/>
          <a:ea typeface="Tahoma" charset="0"/>
          <a:cs typeface="Tahoma"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rgbClr val="262626"/>
          </a:solidFill>
          <a:latin typeface="Tahoma" pitchFamily="34" charset="0"/>
          <a:ea typeface="Tahoma" charset="0"/>
          <a:cs typeface="Tahoma" pitchFamily="34" charset="0"/>
        </a:defRPr>
      </a:lvl1pPr>
      <a:lvl2pPr marL="742950" indent="-285750" algn="l" rtl="0" eaLnBrk="1" fontAlgn="base" hangingPunct="1">
        <a:spcBef>
          <a:spcPct val="20000"/>
        </a:spcBef>
        <a:spcAft>
          <a:spcPct val="0"/>
        </a:spcAft>
        <a:buFont typeface="Arial" charset="0"/>
        <a:buChar char="–"/>
        <a:defRPr sz="2800" kern="1200">
          <a:solidFill>
            <a:srgbClr val="262626"/>
          </a:solidFill>
          <a:latin typeface="Tahoma" pitchFamily="34" charset="0"/>
          <a:ea typeface="Tahoma" charset="0"/>
          <a:cs typeface="Tahoma" pitchFamily="34" charset="0"/>
        </a:defRPr>
      </a:lvl2pPr>
      <a:lvl3pPr marL="1143000" indent="-228600" algn="l" rtl="0" eaLnBrk="1" fontAlgn="base" hangingPunct="1">
        <a:spcBef>
          <a:spcPct val="20000"/>
        </a:spcBef>
        <a:spcAft>
          <a:spcPct val="0"/>
        </a:spcAft>
        <a:buFont typeface="Arial" charset="0"/>
        <a:buChar char="•"/>
        <a:defRPr sz="2400" kern="1200">
          <a:solidFill>
            <a:srgbClr val="262626"/>
          </a:solidFill>
          <a:latin typeface="Tahoma" pitchFamily="34" charset="0"/>
          <a:ea typeface="Tahoma" charset="0"/>
          <a:cs typeface="Tahoma" pitchFamily="34" charset="0"/>
        </a:defRPr>
      </a:lvl3pPr>
      <a:lvl4pPr marL="1600200" indent="-228600" algn="l" rtl="0" eaLnBrk="1" fontAlgn="base" hangingPunct="1">
        <a:spcBef>
          <a:spcPct val="20000"/>
        </a:spcBef>
        <a:spcAft>
          <a:spcPct val="0"/>
        </a:spcAft>
        <a:buFont typeface="Arial" charset="0"/>
        <a:buChar char="–"/>
        <a:defRPr sz="2000" kern="1200">
          <a:solidFill>
            <a:srgbClr val="262626"/>
          </a:solidFill>
          <a:latin typeface="Tahoma" pitchFamily="34" charset="0"/>
          <a:ea typeface="Tahoma" charset="0"/>
          <a:cs typeface="Tahoma" pitchFamily="34" charset="0"/>
        </a:defRPr>
      </a:lvl4pPr>
      <a:lvl5pPr marL="2057400" indent="-228600" algn="l" rtl="0" eaLnBrk="1" fontAlgn="base" hangingPunct="1">
        <a:spcBef>
          <a:spcPct val="20000"/>
        </a:spcBef>
        <a:spcAft>
          <a:spcPct val="0"/>
        </a:spcAft>
        <a:buFont typeface="Arial" charset="0"/>
        <a:buChar char="»"/>
        <a:defRPr sz="2000" kern="1200">
          <a:solidFill>
            <a:srgbClr val="262626"/>
          </a:solidFill>
          <a:latin typeface="Tahoma" pitchFamily="34" charset="0"/>
          <a:ea typeface="Tahoma"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cs.waikato.ac.nz/ml/wek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prdownloads.sourceforge.net/weka/datasets-UCI.ja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mailto:training@intersect.org.au" TargetMode="External"/><Relationship Id="rId2" Type="http://schemas.openxmlformats.org/officeDocument/2006/relationships/hyperlink" Target="http://svy.mk/18c8dHa" TargetMode="External"/><Relationship Id="rId1" Type="http://schemas.openxmlformats.org/officeDocument/2006/relationships/slideLayout" Target="../slideLayouts/slideLayout2.xml"/><Relationship Id="rId4" Type="http://schemas.openxmlformats.org/officeDocument/2006/relationships/hyperlink" Target="http://bit.ly/1aZvRq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Machine Learning</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 – motivating example</a:t>
            </a:r>
            <a:endParaRPr lang="en-US" dirty="0"/>
          </a:p>
        </p:txBody>
      </p:sp>
      <p:pic>
        <p:nvPicPr>
          <p:cNvPr id="6" name="Picture 5"/>
          <p:cNvPicPr>
            <a:picLocks noChangeAspect="1"/>
          </p:cNvPicPr>
          <p:nvPr/>
        </p:nvPicPr>
        <p:blipFill>
          <a:blip r:embed="rId3"/>
          <a:stretch>
            <a:fillRect/>
          </a:stretch>
        </p:blipFill>
        <p:spPr>
          <a:xfrm>
            <a:off x="924942" y="1438525"/>
            <a:ext cx="7200900" cy="4610100"/>
          </a:xfrm>
          <a:prstGeom prst="rect">
            <a:avLst/>
          </a:prstGeom>
          <a:solidFill>
            <a:schemeClr val="accent1"/>
          </a:solidFill>
        </p:spPr>
      </p:pic>
      <p:sp>
        <p:nvSpPr>
          <p:cNvPr id="5" name="Oval 4"/>
          <p:cNvSpPr/>
          <p:nvPr/>
        </p:nvSpPr>
        <p:spPr>
          <a:xfrm>
            <a:off x="4975455" y="1794236"/>
            <a:ext cx="209738" cy="174763"/>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53778" y="5021530"/>
            <a:ext cx="209738" cy="174763"/>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230642" y="3739933"/>
            <a:ext cx="209738" cy="174763"/>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rot="10800000">
            <a:off x="1549903" y="1438525"/>
            <a:ext cx="6389676" cy="4273514"/>
          </a:xfrm>
          <a:prstGeom prst="rtTriangle">
            <a:avLst/>
          </a:prstGeom>
          <a:solidFill>
            <a:schemeClr val="accent2">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1516036" y="1438526"/>
            <a:ext cx="6423543" cy="4290450"/>
          </a:xfrm>
          <a:prstGeom prst="rtTriangle">
            <a:avLst/>
          </a:prstGeom>
          <a:solidFill>
            <a:schemeClr val="accent1">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complications - </a:t>
            </a:r>
            <a:r>
              <a:rPr lang="en-US" dirty="0" err="1" smtClean="0"/>
              <a:t>separability</a:t>
            </a:r>
            <a:endParaRPr lang="en-US" dirty="0"/>
          </a:p>
        </p:txBody>
      </p:sp>
      <p:pic>
        <p:nvPicPr>
          <p:cNvPr id="4" name="Picture 3"/>
          <p:cNvPicPr>
            <a:picLocks noChangeAspect="1"/>
          </p:cNvPicPr>
          <p:nvPr/>
        </p:nvPicPr>
        <p:blipFill>
          <a:blip r:embed="rId3"/>
          <a:stretch>
            <a:fillRect/>
          </a:stretch>
        </p:blipFill>
        <p:spPr>
          <a:xfrm>
            <a:off x="635734" y="1447109"/>
            <a:ext cx="7150100" cy="4572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complications - </a:t>
            </a:r>
            <a:r>
              <a:rPr lang="en-US" dirty="0" err="1" smtClean="0"/>
              <a:t>separability</a:t>
            </a:r>
            <a:endParaRPr lang="en-US" dirty="0"/>
          </a:p>
        </p:txBody>
      </p:sp>
      <p:pic>
        <p:nvPicPr>
          <p:cNvPr id="4" name="Picture 3"/>
          <p:cNvPicPr>
            <a:picLocks noChangeAspect="1"/>
          </p:cNvPicPr>
          <p:nvPr/>
        </p:nvPicPr>
        <p:blipFill>
          <a:blip r:embed="rId3"/>
          <a:stretch>
            <a:fillRect/>
          </a:stretch>
        </p:blipFill>
        <p:spPr>
          <a:xfrm>
            <a:off x="635734" y="1447109"/>
            <a:ext cx="7150100" cy="4572000"/>
          </a:xfrm>
          <a:prstGeom prst="rect">
            <a:avLst/>
          </a:prstGeom>
        </p:spPr>
      </p:pic>
      <p:sp>
        <p:nvSpPr>
          <p:cNvPr id="5" name="Right Triangle 4"/>
          <p:cNvSpPr/>
          <p:nvPr/>
        </p:nvSpPr>
        <p:spPr>
          <a:xfrm rot="10800000">
            <a:off x="1143510" y="1438525"/>
            <a:ext cx="6642323" cy="4273514"/>
          </a:xfrm>
          <a:prstGeom prst="rtTriangle">
            <a:avLst/>
          </a:prstGeom>
          <a:solidFill>
            <a:schemeClr val="accent1">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a:off x="1109644" y="1438526"/>
            <a:ext cx="6676189" cy="4273514"/>
          </a:xfrm>
          <a:prstGeom prst="rtTriangle">
            <a:avLst/>
          </a:prstGeom>
          <a:solidFill>
            <a:schemeClr val="accent2">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complications - &gt; 2 classes</a:t>
            </a:r>
            <a:endParaRPr lang="en-US" dirty="0"/>
          </a:p>
        </p:txBody>
      </p:sp>
      <p:pic>
        <p:nvPicPr>
          <p:cNvPr id="4" name="Picture 3"/>
          <p:cNvPicPr>
            <a:picLocks noChangeAspect="1"/>
          </p:cNvPicPr>
          <p:nvPr/>
        </p:nvPicPr>
        <p:blipFill>
          <a:blip r:embed="rId3"/>
          <a:stretch>
            <a:fillRect/>
          </a:stretch>
        </p:blipFill>
        <p:spPr>
          <a:xfrm>
            <a:off x="629214" y="1492527"/>
            <a:ext cx="7112000" cy="4572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grpSp>
        <p:nvGrpSpPr>
          <p:cNvPr id="27" name="Group 26"/>
          <p:cNvGrpSpPr/>
          <p:nvPr/>
        </p:nvGrpSpPr>
        <p:grpSpPr>
          <a:xfrm>
            <a:off x="3940150" y="5118394"/>
            <a:ext cx="2241814" cy="855226"/>
            <a:chOff x="3940150" y="5118394"/>
            <a:chExt cx="2241814" cy="855226"/>
          </a:xfrm>
        </p:grpSpPr>
        <p:sp>
          <p:nvSpPr>
            <p:cNvPr id="4" name="Can 3"/>
            <p:cNvSpPr/>
            <p:nvPr/>
          </p:nvSpPr>
          <p:spPr>
            <a:xfrm>
              <a:off x="3940150" y="5118394"/>
              <a:ext cx="699895" cy="85522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723775" y="5387304"/>
              <a:ext cx="1458189" cy="369332"/>
            </a:xfrm>
            <a:prstGeom prst="rect">
              <a:avLst/>
            </a:prstGeom>
            <a:noFill/>
          </p:spPr>
          <p:txBody>
            <a:bodyPr wrap="none" rtlCol="0">
              <a:spAutoFit/>
            </a:bodyPr>
            <a:lstStyle/>
            <a:p>
              <a:r>
                <a:rPr lang="en-US" dirty="0" smtClean="0"/>
                <a:t>Labeled Data</a:t>
              </a:r>
              <a:endParaRPr lang="en-US" dirty="0"/>
            </a:p>
          </p:txBody>
        </p:sp>
      </p:grpSp>
      <p:grpSp>
        <p:nvGrpSpPr>
          <p:cNvPr id="28" name="Group 27"/>
          <p:cNvGrpSpPr/>
          <p:nvPr/>
        </p:nvGrpSpPr>
        <p:grpSpPr>
          <a:xfrm>
            <a:off x="3814554" y="3597105"/>
            <a:ext cx="2959564" cy="1521290"/>
            <a:chOff x="3814554" y="3597105"/>
            <a:chExt cx="2959564" cy="1521290"/>
          </a:xfrm>
        </p:grpSpPr>
        <p:pic>
          <p:nvPicPr>
            <p:cNvPr id="7" name="Picture 6"/>
            <p:cNvPicPr>
              <a:picLocks noChangeAspect="1"/>
            </p:cNvPicPr>
            <p:nvPr/>
          </p:nvPicPr>
          <p:blipFill>
            <a:blip r:embed="rId3"/>
            <a:stretch>
              <a:fillRect/>
            </a:stretch>
          </p:blipFill>
          <p:spPr>
            <a:xfrm>
              <a:off x="3814554" y="3597105"/>
              <a:ext cx="983805" cy="1168106"/>
            </a:xfrm>
            <a:prstGeom prst="rect">
              <a:avLst/>
            </a:prstGeom>
          </p:spPr>
        </p:pic>
        <p:sp>
          <p:nvSpPr>
            <p:cNvPr id="9" name="TextBox 8"/>
            <p:cNvSpPr txBox="1"/>
            <p:nvPr/>
          </p:nvSpPr>
          <p:spPr>
            <a:xfrm>
              <a:off x="4798359" y="4068916"/>
              <a:ext cx="1975759" cy="369332"/>
            </a:xfrm>
            <a:prstGeom prst="rect">
              <a:avLst/>
            </a:prstGeom>
            <a:noFill/>
          </p:spPr>
          <p:txBody>
            <a:bodyPr wrap="none" rtlCol="0">
              <a:spAutoFit/>
            </a:bodyPr>
            <a:lstStyle/>
            <a:p>
              <a:r>
                <a:rPr lang="en-US" dirty="0" smtClean="0"/>
                <a:t>Learning Algorithm</a:t>
              </a:r>
              <a:endParaRPr lang="en-US" dirty="0"/>
            </a:p>
          </p:txBody>
        </p:sp>
        <p:cxnSp>
          <p:nvCxnSpPr>
            <p:cNvPr id="14" name="Straight Arrow Connector 13"/>
            <p:cNvCxnSpPr>
              <a:stCxn id="4" idx="1"/>
              <a:endCxn id="7" idx="2"/>
            </p:cNvCxnSpPr>
            <p:nvPr/>
          </p:nvCxnSpPr>
          <p:spPr>
            <a:xfrm rot="5400000" flipH="1" flipV="1">
              <a:off x="4121686" y="4933624"/>
              <a:ext cx="353183" cy="163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3571200" y="1751974"/>
            <a:ext cx="2172414" cy="1845131"/>
            <a:chOff x="3571200" y="1751974"/>
            <a:chExt cx="2172414" cy="1845131"/>
          </a:xfrm>
        </p:grpSpPr>
        <p:sp>
          <p:nvSpPr>
            <p:cNvPr id="10" name="TextBox 9"/>
            <p:cNvSpPr txBox="1"/>
            <p:nvPr/>
          </p:nvSpPr>
          <p:spPr>
            <a:xfrm>
              <a:off x="4950759" y="2726703"/>
              <a:ext cx="792855" cy="369332"/>
            </a:xfrm>
            <a:prstGeom prst="rect">
              <a:avLst/>
            </a:prstGeom>
            <a:noFill/>
          </p:spPr>
          <p:txBody>
            <a:bodyPr wrap="none" rtlCol="0">
              <a:spAutoFit/>
            </a:bodyPr>
            <a:lstStyle/>
            <a:p>
              <a:r>
                <a:rPr lang="en-US" dirty="0" smtClean="0"/>
                <a:t>Model</a:t>
              </a:r>
              <a:endParaRPr lang="en-US" dirty="0"/>
            </a:p>
          </p:txBody>
        </p:sp>
        <p:pic>
          <p:nvPicPr>
            <p:cNvPr id="6" name="Picture 5"/>
            <p:cNvPicPr>
              <a:picLocks noChangeAspect="1"/>
            </p:cNvPicPr>
            <p:nvPr/>
          </p:nvPicPr>
          <p:blipFill>
            <a:blip r:embed="rId4"/>
            <a:stretch>
              <a:fillRect/>
            </a:stretch>
          </p:blipFill>
          <p:spPr>
            <a:xfrm>
              <a:off x="3571200" y="1751974"/>
              <a:ext cx="1347945" cy="1344061"/>
            </a:xfrm>
            <a:prstGeom prst="rect">
              <a:avLst/>
            </a:prstGeom>
          </p:spPr>
        </p:pic>
        <p:cxnSp>
          <p:nvCxnSpPr>
            <p:cNvPr id="17" name="Straight Arrow Connector 16"/>
            <p:cNvCxnSpPr>
              <a:endCxn id="6" idx="2"/>
            </p:cNvCxnSpPr>
            <p:nvPr/>
          </p:nvCxnSpPr>
          <p:spPr>
            <a:xfrm rot="16200000" flipV="1">
              <a:off x="4017100" y="3324108"/>
              <a:ext cx="501070" cy="449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898928" y="1871477"/>
            <a:ext cx="2672272" cy="1409224"/>
            <a:chOff x="898928" y="1871477"/>
            <a:chExt cx="2672272" cy="1409224"/>
          </a:xfrm>
        </p:grpSpPr>
        <p:sp>
          <p:nvSpPr>
            <p:cNvPr id="12" name="TextBox 11"/>
            <p:cNvSpPr txBox="1"/>
            <p:nvPr/>
          </p:nvSpPr>
          <p:spPr>
            <a:xfrm>
              <a:off x="898928" y="2911369"/>
              <a:ext cx="1630524" cy="369332"/>
            </a:xfrm>
            <a:prstGeom prst="rect">
              <a:avLst/>
            </a:prstGeom>
            <a:noFill/>
          </p:spPr>
          <p:txBody>
            <a:bodyPr wrap="none" rtlCol="0">
              <a:spAutoFit/>
            </a:bodyPr>
            <a:lstStyle/>
            <a:p>
              <a:r>
                <a:rPr lang="en-US" dirty="0" smtClean="0"/>
                <a:t>Unlabeled Data</a:t>
              </a:r>
              <a:endParaRPr lang="en-US" dirty="0"/>
            </a:p>
          </p:txBody>
        </p:sp>
        <p:sp>
          <p:nvSpPr>
            <p:cNvPr id="11" name="Can 10"/>
            <p:cNvSpPr/>
            <p:nvPr/>
          </p:nvSpPr>
          <p:spPr>
            <a:xfrm>
              <a:off x="1329386" y="1871477"/>
              <a:ext cx="699895" cy="85522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Arrow Connector 19"/>
            <p:cNvCxnSpPr>
              <a:stCxn id="11" idx="4"/>
              <a:endCxn id="6" idx="1"/>
            </p:cNvCxnSpPr>
            <p:nvPr/>
          </p:nvCxnSpPr>
          <p:spPr>
            <a:xfrm>
              <a:off x="2029281" y="2299090"/>
              <a:ext cx="1541919" cy="124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919145" y="1652940"/>
            <a:ext cx="3306383" cy="1292299"/>
            <a:chOff x="4919145" y="1652940"/>
            <a:chExt cx="3306383" cy="1292299"/>
          </a:xfrm>
        </p:grpSpPr>
        <p:pic>
          <p:nvPicPr>
            <p:cNvPr id="23" name="Picture 22"/>
            <p:cNvPicPr>
              <a:picLocks noChangeAspect="1"/>
            </p:cNvPicPr>
            <p:nvPr/>
          </p:nvPicPr>
          <p:blipFill>
            <a:blip r:embed="rId5"/>
            <a:stretch>
              <a:fillRect/>
            </a:stretch>
          </p:blipFill>
          <p:spPr>
            <a:xfrm>
              <a:off x="6474554" y="1652940"/>
              <a:ext cx="1750974" cy="1292299"/>
            </a:xfrm>
            <a:prstGeom prst="rect">
              <a:avLst/>
            </a:prstGeom>
          </p:spPr>
        </p:pic>
        <p:cxnSp>
          <p:nvCxnSpPr>
            <p:cNvPr id="24" name="Straight Arrow Connector 23"/>
            <p:cNvCxnSpPr>
              <a:stCxn id="6" idx="3"/>
              <a:endCxn id="23" idx="1"/>
            </p:cNvCxnSpPr>
            <p:nvPr/>
          </p:nvCxnSpPr>
          <p:spPr>
            <a:xfrm flipV="1">
              <a:off x="4919145" y="2299090"/>
              <a:ext cx="1555409" cy="124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 Model Building</a:t>
            </a:r>
            <a:endParaRPr lang="en-US" dirty="0"/>
          </a:p>
        </p:txBody>
      </p:sp>
      <p:grpSp>
        <p:nvGrpSpPr>
          <p:cNvPr id="3" name="Group 26"/>
          <p:cNvGrpSpPr/>
          <p:nvPr/>
        </p:nvGrpSpPr>
        <p:grpSpPr>
          <a:xfrm>
            <a:off x="3940150" y="5118394"/>
            <a:ext cx="2241814" cy="855226"/>
            <a:chOff x="3940150" y="5118394"/>
            <a:chExt cx="2241814" cy="855226"/>
          </a:xfrm>
        </p:grpSpPr>
        <p:sp>
          <p:nvSpPr>
            <p:cNvPr id="4" name="Can 3"/>
            <p:cNvSpPr/>
            <p:nvPr/>
          </p:nvSpPr>
          <p:spPr>
            <a:xfrm>
              <a:off x="3940150" y="5118394"/>
              <a:ext cx="699895" cy="85522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723775" y="5387304"/>
              <a:ext cx="1458189" cy="369332"/>
            </a:xfrm>
            <a:prstGeom prst="rect">
              <a:avLst/>
            </a:prstGeom>
            <a:noFill/>
          </p:spPr>
          <p:txBody>
            <a:bodyPr wrap="none" rtlCol="0">
              <a:spAutoFit/>
            </a:bodyPr>
            <a:lstStyle/>
            <a:p>
              <a:r>
                <a:rPr lang="en-US" dirty="0" smtClean="0"/>
                <a:t>Labeled Data</a:t>
              </a:r>
              <a:endParaRPr lang="en-US" dirty="0"/>
            </a:p>
          </p:txBody>
        </p:sp>
      </p:grpSp>
      <p:grpSp>
        <p:nvGrpSpPr>
          <p:cNvPr id="5" name="Group 27"/>
          <p:cNvGrpSpPr/>
          <p:nvPr/>
        </p:nvGrpSpPr>
        <p:grpSpPr>
          <a:xfrm>
            <a:off x="3814554" y="3597105"/>
            <a:ext cx="1168471" cy="1521290"/>
            <a:chOff x="3814554" y="3597105"/>
            <a:chExt cx="1168471" cy="1521290"/>
          </a:xfrm>
        </p:grpSpPr>
        <p:pic>
          <p:nvPicPr>
            <p:cNvPr id="7" name="Picture 6"/>
            <p:cNvPicPr>
              <a:picLocks noChangeAspect="1"/>
            </p:cNvPicPr>
            <p:nvPr/>
          </p:nvPicPr>
          <p:blipFill>
            <a:blip r:embed="rId3"/>
            <a:stretch>
              <a:fillRect/>
            </a:stretch>
          </p:blipFill>
          <p:spPr>
            <a:xfrm>
              <a:off x="3814554" y="3597105"/>
              <a:ext cx="983805" cy="1168106"/>
            </a:xfrm>
            <a:prstGeom prst="rect">
              <a:avLst/>
            </a:prstGeom>
          </p:spPr>
        </p:pic>
        <p:sp>
          <p:nvSpPr>
            <p:cNvPr id="9" name="TextBox 8"/>
            <p:cNvSpPr txBox="1"/>
            <p:nvPr/>
          </p:nvSpPr>
          <p:spPr>
            <a:xfrm>
              <a:off x="4798359" y="4068916"/>
              <a:ext cx="184666" cy="369332"/>
            </a:xfrm>
            <a:prstGeom prst="rect">
              <a:avLst/>
            </a:prstGeom>
            <a:noFill/>
          </p:spPr>
          <p:txBody>
            <a:bodyPr wrap="none" rtlCol="0">
              <a:spAutoFit/>
            </a:bodyPr>
            <a:lstStyle/>
            <a:p>
              <a:endParaRPr lang="en-US" dirty="0"/>
            </a:p>
          </p:txBody>
        </p:sp>
        <p:cxnSp>
          <p:nvCxnSpPr>
            <p:cNvPr id="14" name="Straight Arrow Connector 13"/>
            <p:cNvCxnSpPr>
              <a:stCxn id="4" idx="1"/>
              <a:endCxn id="7" idx="2"/>
            </p:cNvCxnSpPr>
            <p:nvPr/>
          </p:nvCxnSpPr>
          <p:spPr>
            <a:xfrm rot="5400000" flipH="1" flipV="1">
              <a:off x="4121686" y="4933624"/>
              <a:ext cx="353183" cy="163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3" name="Group 30"/>
          <p:cNvGrpSpPr/>
          <p:nvPr/>
        </p:nvGrpSpPr>
        <p:grpSpPr>
          <a:xfrm>
            <a:off x="3571200" y="1751974"/>
            <a:ext cx="2172414" cy="1845131"/>
            <a:chOff x="3571200" y="1751974"/>
            <a:chExt cx="2172414" cy="1845131"/>
          </a:xfrm>
        </p:grpSpPr>
        <p:sp>
          <p:nvSpPr>
            <p:cNvPr id="10" name="TextBox 9"/>
            <p:cNvSpPr txBox="1"/>
            <p:nvPr/>
          </p:nvSpPr>
          <p:spPr>
            <a:xfrm>
              <a:off x="4950759" y="2726703"/>
              <a:ext cx="792855" cy="369332"/>
            </a:xfrm>
            <a:prstGeom prst="rect">
              <a:avLst/>
            </a:prstGeom>
            <a:noFill/>
          </p:spPr>
          <p:txBody>
            <a:bodyPr wrap="none" rtlCol="0">
              <a:spAutoFit/>
            </a:bodyPr>
            <a:lstStyle/>
            <a:p>
              <a:r>
                <a:rPr lang="en-US" dirty="0" smtClean="0"/>
                <a:t>Model</a:t>
              </a:r>
              <a:endParaRPr lang="en-US" dirty="0"/>
            </a:p>
          </p:txBody>
        </p:sp>
        <p:pic>
          <p:nvPicPr>
            <p:cNvPr id="6" name="Picture 5"/>
            <p:cNvPicPr>
              <a:picLocks noChangeAspect="1"/>
            </p:cNvPicPr>
            <p:nvPr/>
          </p:nvPicPr>
          <p:blipFill>
            <a:blip r:embed="rId4"/>
            <a:stretch>
              <a:fillRect/>
            </a:stretch>
          </p:blipFill>
          <p:spPr>
            <a:xfrm>
              <a:off x="3571200" y="1751974"/>
              <a:ext cx="1347945" cy="1344061"/>
            </a:xfrm>
            <a:prstGeom prst="rect">
              <a:avLst/>
            </a:prstGeom>
          </p:spPr>
        </p:pic>
        <p:cxnSp>
          <p:nvCxnSpPr>
            <p:cNvPr id="17" name="Straight Arrow Connector 16"/>
            <p:cNvCxnSpPr>
              <a:endCxn id="6" idx="2"/>
            </p:cNvCxnSpPr>
            <p:nvPr/>
          </p:nvCxnSpPr>
          <p:spPr>
            <a:xfrm rot="16200000" flipV="1">
              <a:off x="4017100" y="3324108"/>
              <a:ext cx="501070" cy="449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 Testing</a:t>
            </a:r>
            <a:endParaRPr lang="en-US" dirty="0"/>
          </a:p>
        </p:txBody>
      </p:sp>
      <p:grpSp>
        <p:nvGrpSpPr>
          <p:cNvPr id="13" name="Group 30"/>
          <p:cNvGrpSpPr/>
          <p:nvPr/>
        </p:nvGrpSpPr>
        <p:grpSpPr>
          <a:xfrm>
            <a:off x="3571200" y="1751974"/>
            <a:ext cx="2172414" cy="1344061"/>
            <a:chOff x="3571200" y="1751974"/>
            <a:chExt cx="2172414" cy="1344061"/>
          </a:xfrm>
        </p:grpSpPr>
        <p:sp>
          <p:nvSpPr>
            <p:cNvPr id="10" name="TextBox 9"/>
            <p:cNvSpPr txBox="1"/>
            <p:nvPr/>
          </p:nvSpPr>
          <p:spPr>
            <a:xfrm>
              <a:off x="4950759" y="2726703"/>
              <a:ext cx="792855" cy="369332"/>
            </a:xfrm>
            <a:prstGeom prst="rect">
              <a:avLst/>
            </a:prstGeom>
            <a:noFill/>
          </p:spPr>
          <p:txBody>
            <a:bodyPr wrap="none" rtlCol="0">
              <a:spAutoFit/>
            </a:bodyPr>
            <a:lstStyle/>
            <a:p>
              <a:r>
                <a:rPr lang="en-US" dirty="0" smtClean="0"/>
                <a:t>Model</a:t>
              </a:r>
              <a:endParaRPr lang="en-US" dirty="0"/>
            </a:p>
          </p:txBody>
        </p:sp>
        <p:pic>
          <p:nvPicPr>
            <p:cNvPr id="6" name="Picture 5"/>
            <p:cNvPicPr>
              <a:picLocks noChangeAspect="1"/>
            </p:cNvPicPr>
            <p:nvPr/>
          </p:nvPicPr>
          <p:blipFill>
            <a:blip r:embed="rId3"/>
            <a:stretch>
              <a:fillRect/>
            </a:stretch>
          </p:blipFill>
          <p:spPr>
            <a:xfrm>
              <a:off x="3571200" y="1751974"/>
              <a:ext cx="1347945" cy="1344061"/>
            </a:xfrm>
            <a:prstGeom prst="rect">
              <a:avLst/>
            </a:prstGeom>
          </p:spPr>
        </p:pic>
      </p:grpSp>
      <p:grpSp>
        <p:nvGrpSpPr>
          <p:cNvPr id="15" name="Group 31"/>
          <p:cNvGrpSpPr/>
          <p:nvPr/>
        </p:nvGrpSpPr>
        <p:grpSpPr>
          <a:xfrm>
            <a:off x="898928" y="1871477"/>
            <a:ext cx="2672272" cy="1409224"/>
            <a:chOff x="898928" y="1871477"/>
            <a:chExt cx="2672272" cy="1409224"/>
          </a:xfrm>
        </p:grpSpPr>
        <p:sp>
          <p:nvSpPr>
            <p:cNvPr id="12" name="TextBox 11"/>
            <p:cNvSpPr txBox="1"/>
            <p:nvPr/>
          </p:nvSpPr>
          <p:spPr>
            <a:xfrm>
              <a:off x="898928" y="2911369"/>
              <a:ext cx="1630524" cy="369332"/>
            </a:xfrm>
            <a:prstGeom prst="rect">
              <a:avLst/>
            </a:prstGeom>
            <a:noFill/>
          </p:spPr>
          <p:txBody>
            <a:bodyPr wrap="none" rtlCol="0">
              <a:spAutoFit/>
            </a:bodyPr>
            <a:lstStyle/>
            <a:p>
              <a:r>
                <a:rPr lang="en-US" dirty="0" smtClean="0"/>
                <a:t>Unlabeled Data</a:t>
              </a:r>
              <a:endParaRPr lang="en-US" dirty="0"/>
            </a:p>
          </p:txBody>
        </p:sp>
        <p:sp>
          <p:nvSpPr>
            <p:cNvPr id="11" name="Can 10"/>
            <p:cNvSpPr/>
            <p:nvPr/>
          </p:nvSpPr>
          <p:spPr>
            <a:xfrm>
              <a:off x="1329386" y="1871477"/>
              <a:ext cx="699895" cy="85522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Arrow Connector 19"/>
            <p:cNvCxnSpPr>
              <a:stCxn id="11" idx="4"/>
              <a:endCxn id="6" idx="1"/>
            </p:cNvCxnSpPr>
            <p:nvPr/>
          </p:nvCxnSpPr>
          <p:spPr>
            <a:xfrm>
              <a:off x="2029281" y="2299090"/>
              <a:ext cx="1541919" cy="124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1" name="Group 31"/>
          <p:cNvGrpSpPr/>
          <p:nvPr/>
        </p:nvGrpSpPr>
        <p:grpSpPr>
          <a:xfrm>
            <a:off x="6434642" y="1871477"/>
            <a:ext cx="1458189" cy="1409224"/>
            <a:chOff x="898928" y="1871477"/>
            <a:chExt cx="1458189" cy="1409224"/>
          </a:xfrm>
        </p:grpSpPr>
        <p:sp>
          <p:nvSpPr>
            <p:cNvPr id="22" name="TextBox 21"/>
            <p:cNvSpPr txBox="1"/>
            <p:nvPr/>
          </p:nvSpPr>
          <p:spPr>
            <a:xfrm>
              <a:off x="898928" y="2911369"/>
              <a:ext cx="1458189" cy="369332"/>
            </a:xfrm>
            <a:prstGeom prst="rect">
              <a:avLst/>
            </a:prstGeom>
            <a:noFill/>
          </p:spPr>
          <p:txBody>
            <a:bodyPr wrap="none" rtlCol="0">
              <a:spAutoFit/>
            </a:bodyPr>
            <a:lstStyle/>
            <a:p>
              <a:r>
                <a:rPr lang="en-US" dirty="0" smtClean="0"/>
                <a:t>Labeled Data</a:t>
              </a:r>
              <a:endParaRPr lang="en-US" dirty="0"/>
            </a:p>
          </p:txBody>
        </p:sp>
        <p:sp>
          <p:nvSpPr>
            <p:cNvPr id="25" name="Can 24"/>
            <p:cNvSpPr/>
            <p:nvPr/>
          </p:nvSpPr>
          <p:spPr>
            <a:xfrm>
              <a:off x="1329386" y="1871477"/>
              <a:ext cx="699895" cy="85522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8" name="Straight Arrow Connector 27"/>
          <p:cNvCxnSpPr/>
          <p:nvPr/>
        </p:nvCxnSpPr>
        <p:spPr>
          <a:xfrm flipV="1">
            <a:off x="4950759" y="2299090"/>
            <a:ext cx="1914341" cy="124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care?</a:t>
            </a:r>
            <a:endParaRPr lang="en-US" dirty="0"/>
          </a:p>
        </p:txBody>
      </p:sp>
      <p:sp>
        <p:nvSpPr>
          <p:cNvPr id="3" name="Content Placeholder 2"/>
          <p:cNvSpPr>
            <a:spLocks noGrp="1"/>
          </p:cNvSpPr>
          <p:nvPr>
            <p:ph idx="1"/>
          </p:nvPr>
        </p:nvSpPr>
        <p:spPr/>
        <p:txBody>
          <a:bodyPr/>
          <a:lstStyle/>
          <a:p>
            <a:r>
              <a:rPr lang="en-US" dirty="0" smtClean="0"/>
              <a:t>Machines can</a:t>
            </a:r>
          </a:p>
          <a:p>
            <a:pPr lvl="1"/>
            <a:r>
              <a:rPr lang="en-US" dirty="0" smtClean="0"/>
              <a:t>sometimes do things faster/better/longer/more </a:t>
            </a:r>
            <a:r>
              <a:rPr lang="en-US" dirty="0" err="1" smtClean="0"/>
              <a:t>repeatably</a:t>
            </a:r>
            <a:r>
              <a:rPr lang="en-US" dirty="0" smtClean="0"/>
              <a:t> than humans</a:t>
            </a:r>
          </a:p>
          <a:p>
            <a:pPr lvl="1"/>
            <a:r>
              <a:rPr lang="en-US" dirty="0" smtClean="0"/>
              <a:t>be situated and replicated in difficult, dangerous, boring, on uninhabitable locations</a:t>
            </a:r>
          </a:p>
          <a:p>
            <a:pPr lvl="1"/>
            <a:endParaRPr lang="en-US" dirty="0" smtClean="0"/>
          </a:p>
          <a:p>
            <a:r>
              <a:rPr lang="en-US" dirty="0" smtClean="0"/>
              <a:t>Machine learning </a:t>
            </a:r>
            <a:r>
              <a:rPr lang="en-US" dirty="0" err="1" smtClean="0"/>
              <a:t>vs</a:t>
            </a:r>
            <a:r>
              <a:rPr lang="en-US" dirty="0" smtClean="0"/>
              <a:t> hand crafted</a:t>
            </a:r>
          </a:p>
          <a:p>
            <a:pPr lvl="1"/>
            <a:r>
              <a:rPr lang="en-US" dirty="0" smtClean="0"/>
              <a:t>machines can discover some types of patterns better than us</a:t>
            </a:r>
          </a:p>
          <a:p>
            <a:pPr lvl="1"/>
            <a:r>
              <a:rPr lang="en-US" dirty="0" smtClean="0"/>
              <a:t>can learn once situated</a:t>
            </a:r>
          </a:p>
          <a:p>
            <a:pPr lvl="1"/>
            <a:endParaRPr lang="en-US" dirty="0" smtClean="0"/>
          </a:p>
          <a:p>
            <a:r>
              <a:rPr lang="en-US" dirty="0" smtClean="0"/>
              <a:t>Lots of real-world problems can be cast as machine learning problems (how to do it is the take-away from this workshop)</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data look like?</a:t>
            </a:r>
            <a:endParaRPr lang="en-US" dirty="0"/>
          </a:p>
        </p:txBody>
      </p:sp>
      <p:graphicFrame>
        <p:nvGraphicFramePr>
          <p:cNvPr id="6" name="Table 5"/>
          <p:cNvGraphicFramePr>
            <a:graphicFrameLocks noGrp="1"/>
          </p:cNvGraphicFramePr>
          <p:nvPr/>
        </p:nvGraphicFramePr>
        <p:xfrm>
          <a:off x="1109247" y="1968269"/>
          <a:ext cx="7152455" cy="3034624"/>
        </p:xfrm>
        <a:graphic>
          <a:graphicData uri="http://schemas.openxmlformats.org/drawingml/2006/table">
            <a:tbl>
              <a:tblPr firstRow="1" bandRow="1">
                <a:tableStyleId>{5C22544A-7EE6-4342-B048-85BDC9FD1C3A}</a:tableStyleId>
              </a:tblPr>
              <a:tblGrid>
                <a:gridCol w="1430491"/>
                <a:gridCol w="1430491"/>
                <a:gridCol w="1430491"/>
                <a:gridCol w="1430491"/>
                <a:gridCol w="1430491"/>
              </a:tblGrid>
              <a:tr h="494863">
                <a:tc>
                  <a:txBody>
                    <a:bodyPr/>
                    <a:lstStyle/>
                    <a:p>
                      <a:r>
                        <a:rPr lang="en-US" dirty="0" smtClean="0"/>
                        <a:t>Sepal Length</a:t>
                      </a:r>
                      <a:endParaRPr lang="en-US" dirty="0"/>
                    </a:p>
                  </a:txBody>
                  <a:tcPr/>
                </a:tc>
                <a:tc>
                  <a:txBody>
                    <a:bodyPr/>
                    <a:lstStyle/>
                    <a:p>
                      <a:r>
                        <a:rPr lang="en-US" dirty="0" smtClean="0"/>
                        <a:t>Sepal Width</a:t>
                      </a:r>
                      <a:endParaRPr lang="en-US" dirty="0"/>
                    </a:p>
                  </a:txBody>
                  <a:tcPr/>
                </a:tc>
                <a:tc>
                  <a:txBody>
                    <a:bodyPr/>
                    <a:lstStyle/>
                    <a:p>
                      <a:r>
                        <a:rPr lang="en-US" dirty="0" smtClean="0"/>
                        <a:t>Petal Length</a:t>
                      </a:r>
                      <a:endParaRPr lang="en-US" dirty="0"/>
                    </a:p>
                  </a:txBody>
                  <a:tcPr/>
                </a:tc>
                <a:tc>
                  <a:txBody>
                    <a:bodyPr/>
                    <a:lstStyle/>
                    <a:p>
                      <a:r>
                        <a:rPr lang="en-US" dirty="0" smtClean="0"/>
                        <a:t>Petal Width</a:t>
                      </a:r>
                      <a:endParaRPr lang="en-US" dirty="0"/>
                    </a:p>
                  </a:txBody>
                  <a:tcPr/>
                </a:tc>
                <a:tc>
                  <a:txBody>
                    <a:bodyPr/>
                    <a:lstStyle/>
                    <a:p>
                      <a:r>
                        <a:rPr lang="en-US" dirty="0" smtClean="0"/>
                        <a:t>Variety</a:t>
                      </a:r>
                      <a:endParaRPr lang="en-US" dirty="0"/>
                    </a:p>
                  </a:txBody>
                  <a:tcPr/>
                </a:tc>
              </a:tr>
              <a:tr h="440571">
                <a:tc>
                  <a:txBody>
                    <a:bodyPr/>
                    <a:lstStyle/>
                    <a:p>
                      <a:r>
                        <a:rPr lang="en-US" dirty="0" smtClean="0"/>
                        <a:t>5.1</a:t>
                      </a:r>
                      <a:endParaRPr lang="en-US" dirty="0"/>
                    </a:p>
                  </a:txBody>
                  <a:tcPr/>
                </a:tc>
                <a:tc>
                  <a:txBody>
                    <a:bodyPr/>
                    <a:lstStyle/>
                    <a:p>
                      <a:r>
                        <a:rPr lang="en-US" dirty="0" smtClean="0"/>
                        <a:t>3.5</a:t>
                      </a:r>
                      <a:endParaRPr lang="en-US" dirty="0"/>
                    </a:p>
                  </a:txBody>
                  <a:tcPr/>
                </a:tc>
                <a:tc>
                  <a:txBody>
                    <a:bodyPr/>
                    <a:lstStyle/>
                    <a:p>
                      <a:r>
                        <a:rPr lang="en-US" dirty="0" smtClean="0"/>
                        <a:t>1.4</a:t>
                      </a:r>
                      <a:endParaRPr lang="en-US" dirty="0"/>
                    </a:p>
                  </a:txBody>
                  <a:tcPr/>
                </a:tc>
                <a:tc>
                  <a:txBody>
                    <a:bodyPr/>
                    <a:lstStyle/>
                    <a:p>
                      <a:r>
                        <a:rPr lang="en-US" dirty="0" smtClean="0"/>
                        <a:t>0.2</a:t>
                      </a:r>
                      <a:endParaRPr lang="en-US" dirty="0"/>
                    </a:p>
                  </a:txBody>
                  <a:tcPr/>
                </a:tc>
                <a:tc>
                  <a:txBody>
                    <a:bodyPr/>
                    <a:lstStyle/>
                    <a:p>
                      <a:r>
                        <a:rPr lang="en-US" dirty="0" err="1" smtClean="0"/>
                        <a:t>Setosa</a:t>
                      </a:r>
                      <a:endParaRPr lang="en-US" dirty="0"/>
                    </a:p>
                  </a:txBody>
                  <a:tcPr/>
                </a:tc>
              </a:tr>
              <a:tr h="440570">
                <a:tc>
                  <a:txBody>
                    <a:bodyPr/>
                    <a:lstStyle/>
                    <a:p>
                      <a:r>
                        <a:rPr lang="en-US" dirty="0" smtClean="0"/>
                        <a:t>7.0</a:t>
                      </a:r>
                      <a:endParaRPr lang="en-US" dirty="0"/>
                    </a:p>
                  </a:txBody>
                  <a:tcPr/>
                </a:tc>
                <a:tc>
                  <a:txBody>
                    <a:bodyPr/>
                    <a:lstStyle/>
                    <a:p>
                      <a:r>
                        <a:rPr lang="en-US" dirty="0" smtClean="0"/>
                        <a:t>3.2</a:t>
                      </a:r>
                      <a:endParaRPr lang="en-US" dirty="0"/>
                    </a:p>
                  </a:txBody>
                  <a:tcPr/>
                </a:tc>
                <a:tc>
                  <a:txBody>
                    <a:bodyPr/>
                    <a:lstStyle/>
                    <a:p>
                      <a:r>
                        <a:rPr lang="en-US" dirty="0" smtClean="0"/>
                        <a:t>4.7</a:t>
                      </a:r>
                      <a:endParaRPr lang="en-US" dirty="0"/>
                    </a:p>
                  </a:txBody>
                  <a:tcPr/>
                </a:tc>
                <a:tc>
                  <a:txBody>
                    <a:bodyPr/>
                    <a:lstStyle/>
                    <a:p>
                      <a:r>
                        <a:rPr lang="en-US" dirty="0" smtClean="0"/>
                        <a:t>1.4</a:t>
                      </a:r>
                      <a:endParaRPr lang="en-US" dirty="0"/>
                    </a:p>
                  </a:txBody>
                  <a:tcPr/>
                </a:tc>
                <a:tc>
                  <a:txBody>
                    <a:bodyPr/>
                    <a:lstStyle/>
                    <a:p>
                      <a:r>
                        <a:rPr lang="en-US" dirty="0" err="1" smtClean="0"/>
                        <a:t>Versicolor</a:t>
                      </a:r>
                      <a:endParaRPr lang="en-US" dirty="0"/>
                    </a:p>
                  </a:txBody>
                  <a:tcPr/>
                </a:tc>
              </a:tr>
              <a:tr h="414655">
                <a:tc>
                  <a:txBody>
                    <a:bodyPr/>
                    <a:lstStyle/>
                    <a:p>
                      <a:r>
                        <a:rPr lang="en-US" dirty="0" smtClean="0"/>
                        <a:t>7.1</a:t>
                      </a:r>
                      <a:endParaRPr lang="en-US" dirty="0"/>
                    </a:p>
                  </a:txBody>
                  <a:tcPr/>
                </a:tc>
                <a:tc>
                  <a:txBody>
                    <a:bodyPr/>
                    <a:lstStyle/>
                    <a:p>
                      <a:r>
                        <a:rPr lang="en-US" dirty="0" smtClean="0"/>
                        <a:t>3.0</a:t>
                      </a:r>
                      <a:endParaRPr lang="en-US" dirty="0"/>
                    </a:p>
                  </a:txBody>
                  <a:tcPr/>
                </a:tc>
                <a:tc>
                  <a:txBody>
                    <a:bodyPr/>
                    <a:lstStyle/>
                    <a:p>
                      <a:r>
                        <a:rPr lang="en-US" dirty="0" smtClean="0"/>
                        <a:t>5.9</a:t>
                      </a:r>
                      <a:endParaRPr lang="en-US" dirty="0"/>
                    </a:p>
                  </a:txBody>
                  <a:tcPr/>
                </a:tc>
                <a:tc>
                  <a:txBody>
                    <a:bodyPr/>
                    <a:lstStyle/>
                    <a:p>
                      <a:r>
                        <a:rPr lang="en-US" dirty="0" smtClean="0"/>
                        <a:t>2.1</a:t>
                      </a:r>
                      <a:endParaRPr lang="en-US" dirty="0"/>
                    </a:p>
                  </a:txBody>
                  <a:tcPr/>
                </a:tc>
                <a:tc>
                  <a:txBody>
                    <a:bodyPr/>
                    <a:lstStyle/>
                    <a:p>
                      <a:r>
                        <a:rPr lang="en-US" dirty="0" err="1" smtClean="0"/>
                        <a:t>Virginica</a:t>
                      </a:r>
                      <a:endParaRPr lang="en-US" dirty="0"/>
                    </a:p>
                  </a:txBody>
                  <a:tcPr/>
                </a:tc>
              </a:tr>
              <a:tr h="414655">
                <a:tc>
                  <a:txBody>
                    <a:bodyPr/>
                    <a:lstStyle/>
                    <a:p>
                      <a:r>
                        <a:rPr lang="en-US" dirty="0" smtClean="0"/>
                        <a:t>7.6</a:t>
                      </a:r>
                      <a:endParaRPr lang="en-US" dirty="0"/>
                    </a:p>
                  </a:txBody>
                  <a:tcPr/>
                </a:tc>
                <a:tc>
                  <a:txBody>
                    <a:bodyPr/>
                    <a:lstStyle/>
                    <a:p>
                      <a:r>
                        <a:rPr lang="en-US" dirty="0" smtClean="0"/>
                        <a:t>3.0</a:t>
                      </a:r>
                      <a:endParaRPr lang="en-US" dirty="0"/>
                    </a:p>
                  </a:txBody>
                  <a:tcPr/>
                </a:tc>
                <a:tc>
                  <a:txBody>
                    <a:bodyPr/>
                    <a:lstStyle/>
                    <a:p>
                      <a:r>
                        <a:rPr lang="en-US" dirty="0" smtClean="0"/>
                        <a:t>6.6</a:t>
                      </a:r>
                      <a:endParaRPr lang="en-US" dirty="0"/>
                    </a:p>
                  </a:txBody>
                  <a:tcPr/>
                </a:tc>
                <a:tc>
                  <a:txBody>
                    <a:bodyPr/>
                    <a:lstStyle/>
                    <a:p>
                      <a:r>
                        <a:rPr lang="en-US" dirty="0" smtClean="0"/>
                        <a:t>2.1</a:t>
                      </a:r>
                      <a:endParaRPr lang="en-US" dirty="0"/>
                    </a:p>
                  </a:txBody>
                  <a:tcPr/>
                </a:tc>
                <a:tc>
                  <a:txBody>
                    <a:bodyPr/>
                    <a:lstStyle/>
                    <a:p>
                      <a:r>
                        <a:rPr lang="en-US" dirty="0" err="1" smtClean="0"/>
                        <a:t>Virginica</a:t>
                      </a:r>
                      <a:endParaRPr lang="en-US" dirty="0"/>
                    </a:p>
                  </a:txBody>
                  <a:tcPr/>
                </a:tc>
              </a:tr>
              <a:tr h="414655">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414655">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8" name="TextBox 7"/>
          <p:cNvSpPr txBox="1"/>
          <p:nvPr/>
        </p:nvSpPr>
        <p:spPr>
          <a:xfrm>
            <a:off x="4147526" y="5494175"/>
            <a:ext cx="902811" cy="369332"/>
          </a:xfrm>
          <a:prstGeom prst="rect">
            <a:avLst/>
          </a:prstGeom>
          <a:noFill/>
        </p:spPr>
        <p:txBody>
          <a:bodyPr wrap="none" rtlCol="0">
            <a:spAutoFit/>
          </a:bodyPr>
          <a:lstStyle/>
          <a:p>
            <a:r>
              <a:rPr lang="en-US" dirty="0" smtClean="0"/>
              <a:t>Dataset</a:t>
            </a:r>
            <a:endParaRPr lang="en-US" dirty="0"/>
          </a:p>
        </p:txBody>
      </p:sp>
      <p:sp>
        <p:nvSpPr>
          <p:cNvPr id="9" name="Left Brace 8"/>
          <p:cNvSpPr/>
          <p:nvPr/>
        </p:nvSpPr>
        <p:spPr>
          <a:xfrm rot="16200000">
            <a:off x="4447303" y="1627943"/>
            <a:ext cx="476346" cy="715245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1270180" y="1391609"/>
            <a:ext cx="1030338" cy="369332"/>
          </a:xfrm>
          <a:prstGeom prst="rect">
            <a:avLst/>
          </a:prstGeom>
          <a:noFill/>
        </p:spPr>
        <p:txBody>
          <a:bodyPr wrap="none" rtlCol="0">
            <a:spAutoFit/>
          </a:bodyPr>
          <a:lstStyle/>
          <a:p>
            <a:r>
              <a:rPr lang="en-US" dirty="0" smtClean="0"/>
              <a:t>Attribute</a:t>
            </a:r>
            <a:endParaRPr lang="en-US" dirty="0"/>
          </a:p>
        </p:txBody>
      </p:sp>
      <p:sp>
        <p:nvSpPr>
          <p:cNvPr id="11" name="Freeform 10"/>
          <p:cNvSpPr/>
          <p:nvPr/>
        </p:nvSpPr>
        <p:spPr>
          <a:xfrm rot="5400000" flipV="1">
            <a:off x="1739897" y="1130297"/>
            <a:ext cx="144058" cy="1405349"/>
          </a:xfrm>
          <a:custGeom>
            <a:avLst/>
            <a:gdLst>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 name="connsiteX7" fmla="*/ 476346 w 476346"/>
              <a:gd name="connsiteY7" fmla="*/ 1508875 h 1508875"/>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346" h="1508875" stroke="0" extrusionOk="0">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lnTo>
                  <a:pt x="476346" y="1508875"/>
                </a:lnTo>
                <a:close/>
              </a:path>
              <a:path w="476346" h="1508875" fill="none">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0" y="2453253"/>
            <a:ext cx="970601" cy="369332"/>
          </a:xfrm>
          <a:prstGeom prst="rect">
            <a:avLst/>
          </a:prstGeom>
          <a:noFill/>
        </p:spPr>
        <p:txBody>
          <a:bodyPr wrap="none" rtlCol="0">
            <a:spAutoFit/>
          </a:bodyPr>
          <a:lstStyle/>
          <a:p>
            <a:r>
              <a:rPr lang="en-US" dirty="0" smtClean="0"/>
              <a:t>Instance</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kinds of machine learning</a:t>
            </a:r>
            <a:endParaRPr lang="en-US" dirty="0"/>
          </a:p>
        </p:txBody>
      </p:sp>
      <p:sp>
        <p:nvSpPr>
          <p:cNvPr id="8" name="TextBox 7"/>
          <p:cNvSpPr txBox="1"/>
          <p:nvPr/>
        </p:nvSpPr>
        <p:spPr>
          <a:xfrm>
            <a:off x="4147526" y="5494175"/>
            <a:ext cx="902811" cy="369332"/>
          </a:xfrm>
          <a:prstGeom prst="rect">
            <a:avLst/>
          </a:prstGeom>
          <a:noFill/>
        </p:spPr>
        <p:txBody>
          <a:bodyPr wrap="none" rtlCol="0">
            <a:spAutoFit/>
          </a:bodyPr>
          <a:lstStyle/>
          <a:p>
            <a:r>
              <a:rPr lang="en-US" dirty="0" smtClean="0"/>
              <a:t>Dataset</a:t>
            </a:r>
            <a:endParaRPr lang="en-US" dirty="0"/>
          </a:p>
        </p:txBody>
      </p:sp>
      <p:sp>
        <p:nvSpPr>
          <p:cNvPr id="9" name="Left Brace 8"/>
          <p:cNvSpPr/>
          <p:nvPr/>
        </p:nvSpPr>
        <p:spPr>
          <a:xfrm rot="16200000">
            <a:off x="4447303" y="1627943"/>
            <a:ext cx="476346" cy="715245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1270180" y="1391609"/>
            <a:ext cx="1030338" cy="369332"/>
          </a:xfrm>
          <a:prstGeom prst="rect">
            <a:avLst/>
          </a:prstGeom>
          <a:noFill/>
        </p:spPr>
        <p:txBody>
          <a:bodyPr wrap="none" rtlCol="0">
            <a:spAutoFit/>
          </a:bodyPr>
          <a:lstStyle/>
          <a:p>
            <a:r>
              <a:rPr lang="en-US" dirty="0" smtClean="0"/>
              <a:t>Attribute</a:t>
            </a:r>
            <a:endParaRPr lang="en-US" dirty="0"/>
          </a:p>
        </p:txBody>
      </p:sp>
      <p:sp>
        <p:nvSpPr>
          <p:cNvPr id="11" name="Freeform 10"/>
          <p:cNvSpPr/>
          <p:nvPr/>
        </p:nvSpPr>
        <p:spPr>
          <a:xfrm rot="5400000" flipV="1">
            <a:off x="1739897" y="1130297"/>
            <a:ext cx="144058" cy="1405349"/>
          </a:xfrm>
          <a:custGeom>
            <a:avLst/>
            <a:gdLst>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 name="connsiteX7" fmla="*/ 476346 w 476346"/>
              <a:gd name="connsiteY7" fmla="*/ 1508875 h 1508875"/>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346" h="1508875" stroke="0" extrusionOk="0">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lnTo>
                  <a:pt x="476346" y="1508875"/>
                </a:lnTo>
                <a:close/>
              </a:path>
              <a:path w="476346" h="1508875" fill="none">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0" y="2453253"/>
            <a:ext cx="970601" cy="369332"/>
          </a:xfrm>
          <a:prstGeom prst="rect">
            <a:avLst/>
          </a:prstGeom>
          <a:noFill/>
        </p:spPr>
        <p:txBody>
          <a:bodyPr wrap="none" rtlCol="0">
            <a:spAutoFit/>
          </a:bodyPr>
          <a:lstStyle/>
          <a:p>
            <a:r>
              <a:rPr lang="en-US" dirty="0" smtClean="0"/>
              <a:t>Instance</a:t>
            </a:r>
            <a:endParaRPr lang="en-US" dirty="0"/>
          </a:p>
        </p:txBody>
      </p:sp>
      <p:sp>
        <p:nvSpPr>
          <p:cNvPr id="13" name="TextBox 12"/>
          <p:cNvSpPr txBox="1"/>
          <p:nvPr/>
        </p:nvSpPr>
        <p:spPr>
          <a:xfrm>
            <a:off x="7140762" y="1391608"/>
            <a:ext cx="764677" cy="369332"/>
          </a:xfrm>
          <a:prstGeom prst="rect">
            <a:avLst/>
          </a:prstGeom>
          <a:noFill/>
        </p:spPr>
        <p:txBody>
          <a:bodyPr wrap="none" rtlCol="0">
            <a:spAutoFit/>
          </a:bodyPr>
          <a:lstStyle/>
          <a:p>
            <a:r>
              <a:rPr lang="en-US" dirty="0" smtClean="0"/>
              <a:t>Target</a:t>
            </a:r>
            <a:endParaRPr lang="en-US" dirty="0"/>
          </a:p>
        </p:txBody>
      </p:sp>
      <p:sp>
        <p:nvSpPr>
          <p:cNvPr id="14" name="Freeform 13"/>
          <p:cNvSpPr/>
          <p:nvPr/>
        </p:nvSpPr>
        <p:spPr>
          <a:xfrm rot="5400000" flipV="1">
            <a:off x="7486999" y="1130296"/>
            <a:ext cx="144058" cy="1405349"/>
          </a:xfrm>
          <a:custGeom>
            <a:avLst/>
            <a:gdLst>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 name="connsiteX7" fmla="*/ 476346 w 476346"/>
              <a:gd name="connsiteY7" fmla="*/ 1508875 h 1508875"/>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346" h="1508875" stroke="0" extrusionOk="0">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lnTo>
                  <a:pt x="476346" y="1508875"/>
                </a:lnTo>
                <a:close/>
              </a:path>
              <a:path w="476346" h="1508875" fill="none">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5" name="Table 14"/>
          <p:cNvGraphicFramePr>
            <a:graphicFrameLocks noGrp="1"/>
          </p:cNvGraphicFramePr>
          <p:nvPr/>
        </p:nvGraphicFramePr>
        <p:xfrm>
          <a:off x="1109247" y="1968269"/>
          <a:ext cx="7152455" cy="3034624"/>
        </p:xfrm>
        <a:graphic>
          <a:graphicData uri="http://schemas.openxmlformats.org/drawingml/2006/table">
            <a:tbl>
              <a:tblPr firstRow="1" bandRow="1">
                <a:tableStyleId>{5C22544A-7EE6-4342-B048-85BDC9FD1C3A}</a:tableStyleId>
              </a:tblPr>
              <a:tblGrid>
                <a:gridCol w="1430491"/>
                <a:gridCol w="1430491"/>
                <a:gridCol w="1430491"/>
                <a:gridCol w="1430491"/>
                <a:gridCol w="1430491"/>
              </a:tblGrid>
              <a:tr h="494863">
                <a:tc>
                  <a:txBody>
                    <a:bodyPr/>
                    <a:lstStyle/>
                    <a:p>
                      <a:r>
                        <a:rPr lang="en-US" dirty="0" smtClean="0"/>
                        <a:t>Sepal Length</a:t>
                      </a:r>
                      <a:endParaRPr lang="en-US" dirty="0"/>
                    </a:p>
                  </a:txBody>
                  <a:tcPr/>
                </a:tc>
                <a:tc>
                  <a:txBody>
                    <a:bodyPr/>
                    <a:lstStyle/>
                    <a:p>
                      <a:r>
                        <a:rPr lang="en-US" dirty="0" smtClean="0"/>
                        <a:t>Sepal Width</a:t>
                      </a:r>
                      <a:endParaRPr lang="en-US" dirty="0"/>
                    </a:p>
                  </a:txBody>
                  <a:tcPr/>
                </a:tc>
                <a:tc>
                  <a:txBody>
                    <a:bodyPr/>
                    <a:lstStyle/>
                    <a:p>
                      <a:r>
                        <a:rPr lang="en-US" dirty="0" smtClean="0"/>
                        <a:t>Petal Length</a:t>
                      </a:r>
                      <a:endParaRPr lang="en-US" dirty="0"/>
                    </a:p>
                  </a:txBody>
                  <a:tcPr/>
                </a:tc>
                <a:tc>
                  <a:txBody>
                    <a:bodyPr/>
                    <a:lstStyle/>
                    <a:p>
                      <a:r>
                        <a:rPr lang="en-US" dirty="0" smtClean="0"/>
                        <a:t>Petal Width</a:t>
                      </a:r>
                      <a:endParaRPr lang="en-US" dirty="0"/>
                    </a:p>
                  </a:txBody>
                  <a:tcPr/>
                </a:tc>
                <a:tc>
                  <a:txBody>
                    <a:bodyPr/>
                    <a:lstStyle/>
                    <a:p>
                      <a:r>
                        <a:rPr lang="en-US" dirty="0" smtClean="0"/>
                        <a:t>Variety</a:t>
                      </a:r>
                      <a:endParaRPr lang="en-US" dirty="0"/>
                    </a:p>
                  </a:txBody>
                  <a:tcPr/>
                </a:tc>
              </a:tr>
              <a:tr h="440571">
                <a:tc>
                  <a:txBody>
                    <a:bodyPr/>
                    <a:lstStyle/>
                    <a:p>
                      <a:r>
                        <a:rPr lang="en-US" dirty="0" smtClean="0"/>
                        <a:t>5.1</a:t>
                      </a:r>
                      <a:endParaRPr lang="en-US" dirty="0"/>
                    </a:p>
                  </a:txBody>
                  <a:tcPr/>
                </a:tc>
                <a:tc>
                  <a:txBody>
                    <a:bodyPr/>
                    <a:lstStyle/>
                    <a:p>
                      <a:r>
                        <a:rPr lang="en-US" dirty="0" smtClean="0"/>
                        <a:t>3.5</a:t>
                      </a:r>
                      <a:endParaRPr lang="en-US" dirty="0"/>
                    </a:p>
                  </a:txBody>
                  <a:tcPr/>
                </a:tc>
                <a:tc>
                  <a:txBody>
                    <a:bodyPr/>
                    <a:lstStyle/>
                    <a:p>
                      <a:r>
                        <a:rPr lang="en-US" dirty="0" smtClean="0"/>
                        <a:t>1.4</a:t>
                      </a:r>
                      <a:endParaRPr lang="en-US" dirty="0"/>
                    </a:p>
                  </a:txBody>
                  <a:tcPr/>
                </a:tc>
                <a:tc>
                  <a:txBody>
                    <a:bodyPr/>
                    <a:lstStyle/>
                    <a:p>
                      <a:r>
                        <a:rPr lang="en-US" dirty="0" smtClean="0"/>
                        <a:t>0.2</a:t>
                      </a:r>
                      <a:endParaRPr lang="en-US" dirty="0"/>
                    </a:p>
                  </a:txBody>
                  <a:tcPr/>
                </a:tc>
                <a:tc>
                  <a:txBody>
                    <a:bodyPr/>
                    <a:lstStyle/>
                    <a:p>
                      <a:r>
                        <a:rPr lang="en-US" dirty="0" err="1" smtClean="0"/>
                        <a:t>Setosa</a:t>
                      </a:r>
                      <a:endParaRPr lang="en-US" dirty="0"/>
                    </a:p>
                  </a:txBody>
                  <a:tcPr/>
                </a:tc>
              </a:tr>
              <a:tr h="440570">
                <a:tc>
                  <a:txBody>
                    <a:bodyPr/>
                    <a:lstStyle/>
                    <a:p>
                      <a:r>
                        <a:rPr lang="en-US" dirty="0" smtClean="0"/>
                        <a:t>7.0</a:t>
                      </a:r>
                      <a:endParaRPr lang="en-US" dirty="0"/>
                    </a:p>
                  </a:txBody>
                  <a:tcPr/>
                </a:tc>
                <a:tc>
                  <a:txBody>
                    <a:bodyPr/>
                    <a:lstStyle/>
                    <a:p>
                      <a:r>
                        <a:rPr lang="en-US" dirty="0" smtClean="0"/>
                        <a:t>3.2</a:t>
                      </a:r>
                      <a:endParaRPr lang="en-US" dirty="0"/>
                    </a:p>
                  </a:txBody>
                  <a:tcPr/>
                </a:tc>
                <a:tc>
                  <a:txBody>
                    <a:bodyPr/>
                    <a:lstStyle/>
                    <a:p>
                      <a:r>
                        <a:rPr lang="en-US" dirty="0" smtClean="0"/>
                        <a:t>4.7</a:t>
                      </a:r>
                      <a:endParaRPr lang="en-US" dirty="0"/>
                    </a:p>
                  </a:txBody>
                  <a:tcPr/>
                </a:tc>
                <a:tc>
                  <a:txBody>
                    <a:bodyPr/>
                    <a:lstStyle/>
                    <a:p>
                      <a:r>
                        <a:rPr lang="en-US" dirty="0" smtClean="0"/>
                        <a:t>1.4</a:t>
                      </a:r>
                      <a:endParaRPr lang="en-US" dirty="0"/>
                    </a:p>
                  </a:txBody>
                  <a:tcPr/>
                </a:tc>
                <a:tc>
                  <a:txBody>
                    <a:bodyPr/>
                    <a:lstStyle/>
                    <a:p>
                      <a:r>
                        <a:rPr lang="en-US" dirty="0" err="1" smtClean="0"/>
                        <a:t>Versicolor</a:t>
                      </a:r>
                      <a:endParaRPr lang="en-US" dirty="0"/>
                    </a:p>
                  </a:txBody>
                  <a:tcPr/>
                </a:tc>
              </a:tr>
              <a:tr h="414655">
                <a:tc>
                  <a:txBody>
                    <a:bodyPr/>
                    <a:lstStyle/>
                    <a:p>
                      <a:r>
                        <a:rPr lang="en-US" dirty="0" smtClean="0"/>
                        <a:t>7.1</a:t>
                      </a:r>
                      <a:endParaRPr lang="en-US" dirty="0"/>
                    </a:p>
                  </a:txBody>
                  <a:tcPr/>
                </a:tc>
                <a:tc>
                  <a:txBody>
                    <a:bodyPr/>
                    <a:lstStyle/>
                    <a:p>
                      <a:r>
                        <a:rPr lang="en-US" dirty="0" smtClean="0"/>
                        <a:t>3.0</a:t>
                      </a:r>
                      <a:endParaRPr lang="en-US" dirty="0"/>
                    </a:p>
                  </a:txBody>
                  <a:tcPr/>
                </a:tc>
                <a:tc>
                  <a:txBody>
                    <a:bodyPr/>
                    <a:lstStyle/>
                    <a:p>
                      <a:r>
                        <a:rPr lang="en-US" dirty="0" smtClean="0"/>
                        <a:t>5.9</a:t>
                      </a:r>
                      <a:endParaRPr lang="en-US" dirty="0"/>
                    </a:p>
                  </a:txBody>
                  <a:tcPr/>
                </a:tc>
                <a:tc>
                  <a:txBody>
                    <a:bodyPr/>
                    <a:lstStyle/>
                    <a:p>
                      <a:r>
                        <a:rPr lang="en-US" dirty="0" smtClean="0"/>
                        <a:t>2.1</a:t>
                      </a:r>
                      <a:endParaRPr lang="en-US" dirty="0"/>
                    </a:p>
                  </a:txBody>
                  <a:tcPr/>
                </a:tc>
                <a:tc>
                  <a:txBody>
                    <a:bodyPr/>
                    <a:lstStyle/>
                    <a:p>
                      <a:r>
                        <a:rPr lang="en-US" dirty="0" err="1" smtClean="0"/>
                        <a:t>Virginica</a:t>
                      </a:r>
                      <a:endParaRPr lang="en-US" dirty="0"/>
                    </a:p>
                  </a:txBody>
                  <a:tcPr/>
                </a:tc>
              </a:tr>
              <a:tr h="414655">
                <a:tc>
                  <a:txBody>
                    <a:bodyPr/>
                    <a:lstStyle/>
                    <a:p>
                      <a:r>
                        <a:rPr lang="en-US" dirty="0" smtClean="0"/>
                        <a:t>7.6</a:t>
                      </a:r>
                      <a:endParaRPr lang="en-US" dirty="0"/>
                    </a:p>
                  </a:txBody>
                  <a:tcPr/>
                </a:tc>
                <a:tc>
                  <a:txBody>
                    <a:bodyPr/>
                    <a:lstStyle/>
                    <a:p>
                      <a:r>
                        <a:rPr lang="en-US" dirty="0" smtClean="0"/>
                        <a:t>3.0</a:t>
                      </a:r>
                      <a:endParaRPr lang="en-US" dirty="0"/>
                    </a:p>
                  </a:txBody>
                  <a:tcPr/>
                </a:tc>
                <a:tc>
                  <a:txBody>
                    <a:bodyPr/>
                    <a:lstStyle/>
                    <a:p>
                      <a:r>
                        <a:rPr lang="en-US" dirty="0" smtClean="0"/>
                        <a:t>6.6</a:t>
                      </a:r>
                      <a:endParaRPr lang="en-US" dirty="0"/>
                    </a:p>
                  </a:txBody>
                  <a:tcPr/>
                </a:tc>
                <a:tc>
                  <a:txBody>
                    <a:bodyPr/>
                    <a:lstStyle/>
                    <a:p>
                      <a:r>
                        <a:rPr lang="en-US" dirty="0" smtClean="0"/>
                        <a:t>2.1</a:t>
                      </a:r>
                      <a:endParaRPr lang="en-US" dirty="0"/>
                    </a:p>
                  </a:txBody>
                  <a:tcPr/>
                </a:tc>
                <a:tc>
                  <a:txBody>
                    <a:bodyPr/>
                    <a:lstStyle/>
                    <a:p>
                      <a:r>
                        <a:rPr lang="en-US" dirty="0" err="1" smtClean="0"/>
                        <a:t>Virginica</a:t>
                      </a:r>
                      <a:endParaRPr lang="en-US" dirty="0"/>
                    </a:p>
                  </a:txBody>
                  <a:tcPr/>
                </a:tc>
              </a:tr>
              <a:tr h="414655">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414655">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pPr>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(other) kinds of machine learning</a:t>
            </a:r>
            <a:endParaRPr lang="en-US" dirty="0"/>
          </a:p>
        </p:txBody>
      </p:sp>
      <p:sp>
        <p:nvSpPr>
          <p:cNvPr id="8" name="TextBox 7"/>
          <p:cNvSpPr txBox="1"/>
          <p:nvPr/>
        </p:nvSpPr>
        <p:spPr>
          <a:xfrm>
            <a:off x="4147526" y="5494175"/>
            <a:ext cx="902811" cy="369332"/>
          </a:xfrm>
          <a:prstGeom prst="rect">
            <a:avLst/>
          </a:prstGeom>
          <a:noFill/>
        </p:spPr>
        <p:txBody>
          <a:bodyPr wrap="none" rtlCol="0">
            <a:spAutoFit/>
          </a:bodyPr>
          <a:lstStyle/>
          <a:p>
            <a:r>
              <a:rPr lang="en-US" dirty="0" smtClean="0"/>
              <a:t>Dataset</a:t>
            </a:r>
            <a:endParaRPr lang="en-US" dirty="0"/>
          </a:p>
        </p:txBody>
      </p:sp>
      <p:sp>
        <p:nvSpPr>
          <p:cNvPr id="9" name="Left Brace 8"/>
          <p:cNvSpPr/>
          <p:nvPr/>
        </p:nvSpPr>
        <p:spPr>
          <a:xfrm rot="16200000">
            <a:off x="4447303" y="1627943"/>
            <a:ext cx="476346" cy="715245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1270180" y="1391609"/>
            <a:ext cx="1030338" cy="369332"/>
          </a:xfrm>
          <a:prstGeom prst="rect">
            <a:avLst/>
          </a:prstGeom>
          <a:noFill/>
        </p:spPr>
        <p:txBody>
          <a:bodyPr wrap="none" rtlCol="0">
            <a:spAutoFit/>
          </a:bodyPr>
          <a:lstStyle/>
          <a:p>
            <a:r>
              <a:rPr lang="en-US" dirty="0" smtClean="0"/>
              <a:t>Attribute</a:t>
            </a:r>
            <a:endParaRPr lang="en-US" dirty="0"/>
          </a:p>
        </p:txBody>
      </p:sp>
      <p:sp>
        <p:nvSpPr>
          <p:cNvPr id="11" name="Freeform 10"/>
          <p:cNvSpPr/>
          <p:nvPr/>
        </p:nvSpPr>
        <p:spPr>
          <a:xfrm rot="5400000" flipV="1">
            <a:off x="1739897" y="1130297"/>
            <a:ext cx="144058" cy="1405349"/>
          </a:xfrm>
          <a:custGeom>
            <a:avLst/>
            <a:gdLst>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 name="connsiteX7" fmla="*/ 476346 w 476346"/>
              <a:gd name="connsiteY7" fmla="*/ 1508875 h 1508875"/>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346" h="1508875" stroke="0" extrusionOk="0">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lnTo>
                  <a:pt x="476346" y="1508875"/>
                </a:lnTo>
                <a:close/>
              </a:path>
              <a:path w="476346" h="1508875" fill="none">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0" y="2453253"/>
            <a:ext cx="970601" cy="369332"/>
          </a:xfrm>
          <a:prstGeom prst="rect">
            <a:avLst/>
          </a:prstGeom>
          <a:noFill/>
        </p:spPr>
        <p:txBody>
          <a:bodyPr wrap="none" rtlCol="0">
            <a:spAutoFit/>
          </a:bodyPr>
          <a:lstStyle/>
          <a:p>
            <a:r>
              <a:rPr lang="en-US" dirty="0" smtClean="0"/>
              <a:t>Instance</a:t>
            </a:r>
            <a:endParaRPr lang="en-US" dirty="0"/>
          </a:p>
        </p:txBody>
      </p:sp>
      <p:sp>
        <p:nvSpPr>
          <p:cNvPr id="13" name="TextBox 12"/>
          <p:cNvSpPr txBox="1"/>
          <p:nvPr/>
        </p:nvSpPr>
        <p:spPr>
          <a:xfrm>
            <a:off x="4330335" y="1391610"/>
            <a:ext cx="764677" cy="369332"/>
          </a:xfrm>
          <a:prstGeom prst="rect">
            <a:avLst/>
          </a:prstGeom>
          <a:noFill/>
        </p:spPr>
        <p:txBody>
          <a:bodyPr wrap="none" rtlCol="0">
            <a:spAutoFit/>
          </a:bodyPr>
          <a:lstStyle/>
          <a:p>
            <a:r>
              <a:rPr lang="en-US" dirty="0" smtClean="0"/>
              <a:t>Target</a:t>
            </a:r>
            <a:endParaRPr lang="en-US" dirty="0"/>
          </a:p>
        </p:txBody>
      </p:sp>
      <p:sp>
        <p:nvSpPr>
          <p:cNvPr id="14" name="Freeform 13"/>
          <p:cNvSpPr/>
          <p:nvPr/>
        </p:nvSpPr>
        <p:spPr>
          <a:xfrm rot="5400000" flipV="1">
            <a:off x="4625773" y="1130298"/>
            <a:ext cx="144058" cy="1405349"/>
          </a:xfrm>
          <a:custGeom>
            <a:avLst/>
            <a:gdLst>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 name="connsiteX7" fmla="*/ 476346 w 476346"/>
              <a:gd name="connsiteY7" fmla="*/ 1508875 h 1508875"/>
              <a:gd name="connsiteX0" fmla="*/ 476346 w 476346"/>
              <a:gd name="connsiteY0" fmla="*/ 1508875 h 1508875"/>
              <a:gd name="connsiteX1" fmla="*/ 238173 w 476346"/>
              <a:gd name="connsiteY1" fmla="*/ 1469181 h 1508875"/>
              <a:gd name="connsiteX2" fmla="*/ 238173 w 476346"/>
              <a:gd name="connsiteY2" fmla="*/ 794131 h 1508875"/>
              <a:gd name="connsiteX3" fmla="*/ 0 w 476346"/>
              <a:gd name="connsiteY3" fmla="*/ 754437 h 1508875"/>
              <a:gd name="connsiteX4" fmla="*/ 238173 w 476346"/>
              <a:gd name="connsiteY4" fmla="*/ 714743 h 1508875"/>
              <a:gd name="connsiteX5" fmla="*/ 238173 w 476346"/>
              <a:gd name="connsiteY5" fmla="*/ 39694 h 1508875"/>
              <a:gd name="connsiteX6" fmla="*/ 476346 w 476346"/>
              <a:gd name="connsiteY6" fmla="*/ 0 h 150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346" h="1508875" stroke="0" extrusionOk="0">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lnTo>
                  <a:pt x="476346" y="1508875"/>
                </a:lnTo>
                <a:close/>
              </a:path>
              <a:path w="476346" h="1508875" fill="none">
                <a:moveTo>
                  <a:pt x="476346" y="1508875"/>
                </a:moveTo>
                <a:cubicBezTo>
                  <a:pt x="344807" y="1508875"/>
                  <a:pt x="238173" y="1491103"/>
                  <a:pt x="238173" y="1469181"/>
                </a:cubicBezTo>
                <a:lnTo>
                  <a:pt x="238173" y="794131"/>
                </a:lnTo>
                <a:cubicBezTo>
                  <a:pt x="238173" y="772209"/>
                  <a:pt x="131539" y="754437"/>
                  <a:pt x="0" y="754437"/>
                </a:cubicBezTo>
                <a:cubicBezTo>
                  <a:pt x="131539" y="754437"/>
                  <a:pt x="238173" y="736665"/>
                  <a:pt x="238173" y="714743"/>
                </a:cubicBezTo>
                <a:lnTo>
                  <a:pt x="238173" y="39694"/>
                </a:lnTo>
                <a:cubicBezTo>
                  <a:pt x="238173" y="17772"/>
                  <a:pt x="344807" y="0"/>
                  <a:pt x="476346"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5" name="Table 14"/>
          <p:cNvGraphicFramePr>
            <a:graphicFrameLocks noGrp="1"/>
          </p:cNvGraphicFramePr>
          <p:nvPr/>
        </p:nvGraphicFramePr>
        <p:xfrm>
          <a:off x="1109247" y="1968269"/>
          <a:ext cx="7152455" cy="3034624"/>
        </p:xfrm>
        <a:graphic>
          <a:graphicData uri="http://schemas.openxmlformats.org/drawingml/2006/table">
            <a:tbl>
              <a:tblPr firstRow="1" bandRow="1">
                <a:tableStyleId>{5C22544A-7EE6-4342-B048-85BDC9FD1C3A}</a:tableStyleId>
              </a:tblPr>
              <a:tblGrid>
                <a:gridCol w="1430491"/>
                <a:gridCol w="1430491"/>
                <a:gridCol w="1430491"/>
                <a:gridCol w="1430491"/>
                <a:gridCol w="1430491"/>
              </a:tblGrid>
              <a:tr h="494863">
                <a:tc>
                  <a:txBody>
                    <a:bodyPr/>
                    <a:lstStyle/>
                    <a:p>
                      <a:r>
                        <a:rPr lang="en-US" dirty="0" smtClean="0"/>
                        <a:t>Sepal Length</a:t>
                      </a:r>
                      <a:endParaRPr lang="en-US" dirty="0"/>
                    </a:p>
                  </a:txBody>
                  <a:tcPr/>
                </a:tc>
                <a:tc>
                  <a:txBody>
                    <a:bodyPr/>
                    <a:lstStyle/>
                    <a:p>
                      <a:r>
                        <a:rPr lang="en-US" dirty="0" smtClean="0"/>
                        <a:t>Sepal Width</a:t>
                      </a:r>
                      <a:endParaRPr lang="en-US" dirty="0"/>
                    </a:p>
                  </a:txBody>
                  <a:tcPr/>
                </a:tc>
                <a:tc>
                  <a:txBody>
                    <a:bodyPr/>
                    <a:lstStyle/>
                    <a:p>
                      <a:r>
                        <a:rPr lang="en-US" dirty="0" smtClean="0"/>
                        <a:t>Petal Length</a:t>
                      </a:r>
                      <a:endParaRPr lang="en-US" dirty="0"/>
                    </a:p>
                  </a:txBody>
                  <a:tcPr/>
                </a:tc>
                <a:tc>
                  <a:txBody>
                    <a:bodyPr/>
                    <a:lstStyle/>
                    <a:p>
                      <a:r>
                        <a:rPr lang="en-US" dirty="0" smtClean="0"/>
                        <a:t>Petal Width</a:t>
                      </a:r>
                      <a:endParaRPr lang="en-US" dirty="0"/>
                    </a:p>
                  </a:txBody>
                  <a:tcPr/>
                </a:tc>
                <a:tc>
                  <a:txBody>
                    <a:bodyPr/>
                    <a:lstStyle/>
                    <a:p>
                      <a:r>
                        <a:rPr lang="en-US" dirty="0" smtClean="0"/>
                        <a:t>Variety</a:t>
                      </a:r>
                      <a:endParaRPr lang="en-US" dirty="0"/>
                    </a:p>
                  </a:txBody>
                  <a:tcPr/>
                </a:tc>
              </a:tr>
              <a:tr h="440571">
                <a:tc>
                  <a:txBody>
                    <a:bodyPr/>
                    <a:lstStyle/>
                    <a:p>
                      <a:r>
                        <a:rPr lang="en-US" dirty="0" smtClean="0"/>
                        <a:t>5.1</a:t>
                      </a:r>
                      <a:endParaRPr lang="en-US" dirty="0"/>
                    </a:p>
                  </a:txBody>
                  <a:tcPr/>
                </a:tc>
                <a:tc>
                  <a:txBody>
                    <a:bodyPr/>
                    <a:lstStyle/>
                    <a:p>
                      <a:r>
                        <a:rPr lang="en-US" dirty="0" smtClean="0"/>
                        <a:t>3.5</a:t>
                      </a:r>
                      <a:endParaRPr lang="en-US" dirty="0"/>
                    </a:p>
                  </a:txBody>
                  <a:tcPr/>
                </a:tc>
                <a:tc>
                  <a:txBody>
                    <a:bodyPr/>
                    <a:lstStyle/>
                    <a:p>
                      <a:r>
                        <a:rPr lang="en-US" dirty="0" smtClean="0"/>
                        <a:t>1.4</a:t>
                      </a:r>
                      <a:endParaRPr lang="en-US" dirty="0"/>
                    </a:p>
                  </a:txBody>
                  <a:tcPr/>
                </a:tc>
                <a:tc>
                  <a:txBody>
                    <a:bodyPr/>
                    <a:lstStyle/>
                    <a:p>
                      <a:r>
                        <a:rPr lang="en-US" dirty="0" smtClean="0"/>
                        <a:t>0.2</a:t>
                      </a:r>
                      <a:endParaRPr lang="en-US" dirty="0"/>
                    </a:p>
                  </a:txBody>
                  <a:tcPr/>
                </a:tc>
                <a:tc>
                  <a:txBody>
                    <a:bodyPr/>
                    <a:lstStyle/>
                    <a:p>
                      <a:r>
                        <a:rPr lang="en-US" dirty="0" err="1" smtClean="0"/>
                        <a:t>Setosa</a:t>
                      </a:r>
                      <a:endParaRPr lang="en-US" dirty="0"/>
                    </a:p>
                  </a:txBody>
                  <a:tcPr/>
                </a:tc>
              </a:tr>
              <a:tr h="440570">
                <a:tc>
                  <a:txBody>
                    <a:bodyPr/>
                    <a:lstStyle/>
                    <a:p>
                      <a:r>
                        <a:rPr lang="en-US" dirty="0" smtClean="0"/>
                        <a:t>7.0</a:t>
                      </a:r>
                      <a:endParaRPr lang="en-US" dirty="0"/>
                    </a:p>
                  </a:txBody>
                  <a:tcPr/>
                </a:tc>
                <a:tc>
                  <a:txBody>
                    <a:bodyPr/>
                    <a:lstStyle/>
                    <a:p>
                      <a:r>
                        <a:rPr lang="en-US" dirty="0" smtClean="0"/>
                        <a:t>3.2</a:t>
                      </a:r>
                      <a:endParaRPr lang="en-US" dirty="0"/>
                    </a:p>
                  </a:txBody>
                  <a:tcPr/>
                </a:tc>
                <a:tc>
                  <a:txBody>
                    <a:bodyPr/>
                    <a:lstStyle/>
                    <a:p>
                      <a:r>
                        <a:rPr lang="en-US" dirty="0" smtClean="0"/>
                        <a:t>4.7</a:t>
                      </a:r>
                      <a:endParaRPr lang="en-US" dirty="0"/>
                    </a:p>
                  </a:txBody>
                  <a:tcPr/>
                </a:tc>
                <a:tc>
                  <a:txBody>
                    <a:bodyPr/>
                    <a:lstStyle/>
                    <a:p>
                      <a:r>
                        <a:rPr lang="en-US" dirty="0" smtClean="0"/>
                        <a:t>1.4</a:t>
                      </a:r>
                      <a:endParaRPr lang="en-US" dirty="0"/>
                    </a:p>
                  </a:txBody>
                  <a:tcPr/>
                </a:tc>
                <a:tc>
                  <a:txBody>
                    <a:bodyPr/>
                    <a:lstStyle/>
                    <a:p>
                      <a:r>
                        <a:rPr lang="en-US" dirty="0" err="1" smtClean="0"/>
                        <a:t>Versicolor</a:t>
                      </a:r>
                      <a:endParaRPr lang="en-US" dirty="0"/>
                    </a:p>
                  </a:txBody>
                  <a:tcPr/>
                </a:tc>
              </a:tr>
              <a:tr h="414655">
                <a:tc>
                  <a:txBody>
                    <a:bodyPr/>
                    <a:lstStyle/>
                    <a:p>
                      <a:r>
                        <a:rPr lang="en-US" dirty="0" smtClean="0"/>
                        <a:t>7.1</a:t>
                      </a:r>
                      <a:endParaRPr lang="en-US" dirty="0"/>
                    </a:p>
                  </a:txBody>
                  <a:tcPr/>
                </a:tc>
                <a:tc>
                  <a:txBody>
                    <a:bodyPr/>
                    <a:lstStyle/>
                    <a:p>
                      <a:r>
                        <a:rPr lang="en-US" dirty="0" smtClean="0"/>
                        <a:t>3.0</a:t>
                      </a:r>
                      <a:endParaRPr lang="en-US" dirty="0"/>
                    </a:p>
                  </a:txBody>
                  <a:tcPr/>
                </a:tc>
                <a:tc>
                  <a:txBody>
                    <a:bodyPr/>
                    <a:lstStyle/>
                    <a:p>
                      <a:r>
                        <a:rPr lang="en-US" dirty="0" smtClean="0"/>
                        <a:t>5.9</a:t>
                      </a:r>
                      <a:endParaRPr lang="en-US" dirty="0"/>
                    </a:p>
                  </a:txBody>
                  <a:tcPr/>
                </a:tc>
                <a:tc>
                  <a:txBody>
                    <a:bodyPr/>
                    <a:lstStyle/>
                    <a:p>
                      <a:r>
                        <a:rPr lang="en-US" dirty="0" smtClean="0"/>
                        <a:t>2.1</a:t>
                      </a:r>
                      <a:endParaRPr lang="en-US" dirty="0"/>
                    </a:p>
                  </a:txBody>
                  <a:tcPr/>
                </a:tc>
                <a:tc>
                  <a:txBody>
                    <a:bodyPr/>
                    <a:lstStyle/>
                    <a:p>
                      <a:r>
                        <a:rPr lang="en-US" dirty="0" err="1" smtClean="0"/>
                        <a:t>Virginica</a:t>
                      </a:r>
                      <a:endParaRPr lang="en-US" dirty="0"/>
                    </a:p>
                  </a:txBody>
                  <a:tcPr/>
                </a:tc>
              </a:tr>
              <a:tr h="414655">
                <a:tc>
                  <a:txBody>
                    <a:bodyPr/>
                    <a:lstStyle/>
                    <a:p>
                      <a:r>
                        <a:rPr lang="en-US" dirty="0" smtClean="0"/>
                        <a:t>7.6</a:t>
                      </a:r>
                      <a:endParaRPr lang="en-US" dirty="0"/>
                    </a:p>
                  </a:txBody>
                  <a:tcPr/>
                </a:tc>
                <a:tc>
                  <a:txBody>
                    <a:bodyPr/>
                    <a:lstStyle/>
                    <a:p>
                      <a:r>
                        <a:rPr lang="en-US" dirty="0" smtClean="0"/>
                        <a:t>3.0</a:t>
                      </a:r>
                      <a:endParaRPr lang="en-US" dirty="0"/>
                    </a:p>
                  </a:txBody>
                  <a:tcPr/>
                </a:tc>
                <a:tc>
                  <a:txBody>
                    <a:bodyPr/>
                    <a:lstStyle/>
                    <a:p>
                      <a:r>
                        <a:rPr lang="en-US" dirty="0" smtClean="0"/>
                        <a:t>6.6</a:t>
                      </a:r>
                      <a:endParaRPr lang="en-US" dirty="0"/>
                    </a:p>
                  </a:txBody>
                  <a:tcPr/>
                </a:tc>
                <a:tc>
                  <a:txBody>
                    <a:bodyPr/>
                    <a:lstStyle/>
                    <a:p>
                      <a:r>
                        <a:rPr lang="en-US" dirty="0" smtClean="0"/>
                        <a:t>2.1</a:t>
                      </a:r>
                      <a:endParaRPr lang="en-US" dirty="0"/>
                    </a:p>
                  </a:txBody>
                  <a:tcPr/>
                </a:tc>
                <a:tc>
                  <a:txBody>
                    <a:bodyPr/>
                    <a:lstStyle/>
                    <a:p>
                      <a:r>
                        <a:rPr lang="en-US" dirty="0" err="1" smtClean="0"/>
                        <a:t>Virginica</a:t>
                      </a:r>
                      <a:endParaRPr lang="en-US" dirty="0"/>
                    </a:p>
                  </a:txBody>
                  <a:tcPr/>
                </a:tc>
              </a:tr>
              <a:tr h="414655">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414655">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(other) kinds of machine learning</a:t>
            </a:r>
            <a:endParaRPr lang="en-US" dirty="0"/>
          </a:p>
        </p:txBody>
      </p:sp>
      <p:pic>
        <p:nvPicPr>
          <p:cNvPr id="18" name="Picture 17"/>
          <p:cNvPicPr>
            <a:picLocks noChangeAspect="1"/>
          </p:cNvPicPr>
          <p:nvPr/>
        </p:nvPicPr>
        <p:blipFill>
          <a:blip r:embed="rId3"/>
          <a:stretch>
            <a:fillRect/>
          </a:stretch>
        </p:blipFill>
        <p:spPr>
          <a:xfrm>
            <a:off x="298959" y="1527570"/>
            <a:ext cx="1192015" cy="1192015"/>
          </a:xfrm>
          <a:prstGeom prst="rect">
            <a:avLst/>
          </a:prstGeom>
        </p:spPr>
      </p:pic>
      <p:pic>
        <p:nvPicPr>
          <p:cNvPr id="19" name="Picture 18"/>
          <p:cNvPicPr>
            <a:picLocks noChangeAspect="1"/>
          </p:cNvPicPr>
          <p:nvPr/>
        </p:nvPicPr>
        <p:blipFill>
          <a:blip r:embed="rId3"/>
          <a:stretch>
            <a:fillRect/>
          </a:stretch>
        </p:blipFill>
        <p:spPr>
          <a:xfrm>
            <a:off x="1782182" y="2834774"/>
            <a:ext cx="1192015" cy="1192015"/>
          </a:xfrm>
          <a:prstGeom prst="rect">
            <a:avLst/>
          </a:prstGeom>
        </p:spPr>
      </p:pic>
      <p:pic>
        <p:nvPicPr>
          <p:cNvPr id="20" name="Picture 19"/>
          <p:cNvPicPr>
            <a:picLocks noChangeAspect="1"/>
          </p:cNvPicPr>
          <p:nvPr/>
        </p:nvPicPr>
        <p:blipFill>
          <a:blip r:embed="rId3"/>
          <a:stretch>
            <a:fillRect/>
          </a:stretch>
        </p:blipFill>
        <p:spPr>
          <a:xfrm>
            <a:off x="298959" y="2834774"/>
            <a:ext cx="1192015" cy="1192015"/>
          </a:xfrm>
          <a:prstGeom prst="rect">
            <a:avLst/>
          </a:prstGeom>
        </p:spPr>
      </p:pic>
      <p:pic>
        <p:nvPicPr>
          <p:cNvPr id="21" name="Picture 20"/>
          <p:cNvPicPr>
            <a:picLocks noChangeAspect="1"/>
          </p:cNvPicPr>
          <p:nvPr/>
        </p:nvPicPr>
        <p:blipFill>
          <a:blip r:embed="rId3"/>
          <a:stretch>
            <a:fillRect/>
          </a:stretch>
        </p:blipFill>
        <p:spPr>
          <a:xfrm>
            <a:off x="1782182" y="4026789"/>
            <a:ext cx="1192015" cy="1192015"/>
          </a:xfrm>
          <a:prstGeom prst="rect">
            <a:avLst/>
          </a:prstGeom>
        </p:spPr>
      </p:pic>
      <p:pic>
        <p:nvPicPr>
          <p:cNvPr id="22" name="Picture 21"/>
          <p:cNvPicPr>
            <a:picLocks noChangeAspect="1"/>
          </p:cNvPicPr>
          <p:nvPr/>
        </p:nvPicPr>
        <p:blipFill>
          <a:blip r:embed="rId3"/>
          <a:stretch>
            <a:fillRect/>
          </a:stretch>
        </p:blipFill>
        <p:spPr>
          <a:xfrm>
            <a:off x="298959" y="4026789"/>
            <a:ext cx="1192015" cy="1192015"/>
          </a:xfrm>
          <a:prstGeom prst="rect">
            <a:avLst/>
          </a:prstGeom>
        </p:spPr>
      </p:pic>
      <p:pic>
        <p:nvPicPr>
          <p:cNvPr id="23" name="Picture 22"/>
          <p:cNvPicPr>
            <a:picLocks noChangeAspect="1"/>
          </p:cNvPicPr>
          <p:nvPr/>
        </p:nvPicPr>
        <p:blipFill>
          <a:blip r:embed="rId3"/>
          <a:stretch>
            <a:fillRect/>
          </a:stretch>
        </p:blipFill>
        <p:spPr>
          <a:xfrm>
            <a:off x="1782182" y="1587544"/>
            <a:ext cx="1192015" cy="1192015"/>
          </a:xfrm>
          <a:prstGeom prst="rect">
            <a:avLst/>
          </a:prstGeom>
        </p:spPr>
      </p:pic>
      <p:pic>
        <p:nvPicPr>
          <p:cNvPr id="24" name="Picture 23"/>
          <p:cNvPicPr>
            <a:picLocks noChangeAspect="1"/>
          </p:cNvPicPr>
          <p:nvPr/>
        </p:nvPicPr>
        <p:blipFill>
          <a:blip r:embed="rId3"/>
          <a:stretch>
            <a:fillRect/>
          </a:stretch>
        </p:blipFill>
        <p:spPr>
          <a:xfrm>
            <a:off x="5155923" y="1598901"/>
            <a:ext cx="605671" cy="605671"/>
          </a:xfrm>
          <a:prstGeom prst="rect">
            <a:avLst/>
          </a:prstGeom>
        </p:spPr>
      </p:pic>
      <p:pic>
        <p:nvPicPr>
          <p:cNvPr id="25" name="Picture 24"/>
          <p:cNvPicPr>
            <a:picLocks noChangeAspect="1"/>
          </p:cNvPicPr>
          <p:nvPr/>
        </p:nvPicPr>
        <p:blipFill>
          <a:blip r:embed="rId3"/>
          <a:stretch>
            <a:fillRect/>
          </a:stretch>
        </p:blipFill>
        <p:spPr>
          <a:xfrm>
            <a:off x="5155923" y="2323220"/>
            <a:ext cx="605671" cy="605671"/>
          </a:xfrm>
          <a:prstGeom prst="rect">
            <a:avLst/>
          </a:prstGeom>
        </p:spPr>
      </p:pic>
      <p:pic>
        <p:nvPicPr>
          <p:cNvPr id="26" name="Picture 25"/>
          <p:cNvPicPr>
            <a:picLocks noChangeAspect="1"/>
          </p:cNvPicPr>
          <p:nvPr/>
        </p:nvPicPr>
        <p:blipFill>
          <a:blip r:embed="rId3"/>
          <a:stretch>
            <a:fillRect/>
          </a:stretch>
        </p:blipFill>
        <p:spPr>
          <a:xfrm>
            <a:off x="5155923" y="3047539"/>
            <a:ext cx="605671" cy="605671"/>
          </a:xfrm>
          <a:prstGeom prst="rect">
            <a:avLst/>
          </a:prstGeom>
        </p:spPr>
      </p:pic>
      <p:pic>
        <p:nvPicPr>
          <p:cNvPr id="27" name="Picture 26"/>
          <p:cNvPicPr>
            <a:picLocks noChangeAspect="1"/>
          </p:cNvPicPr>
          <p:nvPr/>
        </p:nvPicPr>
        <p:blipFill>
          <a:blip r:embed="rId3"/>
          <a:stretch>
            <a:fillRect/>
          </a:stretch>
        </p:blipFill>
        <p:spPr>
          <a:xfrm>
            <a:off x="5155923" y="3771858"/>
            <a:ext cx="605671" cy="605671"/>
          </a:xfrm>
          <a:prstGeom prst="rect">
            <a:avLst/>
          </a:prstGeom>
        </p:spPr>
      </p:pic>
      <p:pic>
        <p:nvPicPr>
          <p:cNvPr id="28" name="Picture 27"/>
          <p:cNvPicPr>
            <a:picLocks noChangeAspect="1"/>
          </p:cNvPicPr>
          <p:nvPr/>
        </p:nvPicPr>
        <p:blipFill>
          <a:blip r:embed="rId3"/>
          <a:stretch>
            <a:fillRect/>
          </a:stretch>
        </p:blipFill>
        <p:spPr>
          <a:xfrm>
            <a:off x="5155923" y="4496177"/>
            <a:ext cx="605671" cy="605671"/>
          </a:xfrm>
          <a:prstGeom prst="rect">
            <a:avLst/>
          </a:prstGeom>
        </p:spPr>
      </p:pic>
      <p:pic>
        <p:nvPicPr>
          <p:cNvPr id="29" name="Picture 28"/>
          <p:cNvPicPr>
            <a:picLocks noChangeAspect="1"/>
          </p:cNvPicPr>
          <p:nvPr/>
        </p:nvPicPr>
        <p:blipFill>
          <a:blip r:embed="rId3"/>
          <a:stretch>
            <a:fillRect/>
          </a:stretch>
        </p:blipFill>
        <p:spPr>
          <a:xfrm>
            <a:off x="5155923" y="5220498"/>
            <a:ext cx="605671" cy="605671"/>
          </a:xfrm>
          <a:prstGeom prst="rect">
            <a:avLst/>
          </a:prstGeom>
        </p:spPr>
      </p:pic>
      <p:pic>
        <p:nvPicPr>
          <p:cNvPr id="30" name="Picture 29"/>
          <p:cNvPicPr>
            <a:picLocks noChangeAspect="1"/>
          </p:cNvPicPr>
          <p:nvPr/>
        </p:nvPicPr>
        <p:blipFill>
          <a:blip r:embed="rId4"/>
          <a:stretch>
            <a:fillRect/>
          </a:stretch>
        </p:blipFill>
        <p:spPr>
          <a:xfrm rot="16200000" flipV="1">
            <a:off x="5613735" y="3017814"/>
            <a:ext cx="4617355" cy="1508087"/>
          </a:xfrm>
          <a:prstGeom prst="rect">
            <a:avLst/>
          </a:prstGeom>
        </p:spPr>
      </p:pic>
      <p:cxnSp>
        <p:nvCxnSpPr>
          <p:cNvPr id="32" name="Straight Arrow Connector 31"/>
          <p:cNvCxnSpPr>
            <a:stCxn id="24" idx="3"/>
          </p:cNvCxnSpPr>
          <p:nvPr/>
        </p:nvCxnSpPr>
        <p:spPr>
          <a:xfrm>
            <a:off x="5761594" y="1901737"/>
            <a:ext cx="1406775" cy="3028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5" idx="3"/>
          </p:cNvCxnSpPr>
          <p:nvPr/>
        </p:nvCxnSpPr>
        <p:spPr>
          <a:xfrm>
            <a:off x="5761594" y="2626056"/>
            <a:ext cx="1406775" cy="935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6" idx="3"/>
          </p:cNvCxnSpPr>
          <p:nvPr/>
        </p:nvCxnSpPr>
        <p:spPr>
          <a:xfrm>
            <a:off x="5761594" y="3350375"/>
            <a:ext cx="140677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7" idx="3"/>
          </p:cNvCxnSpPr>
          <p:nvPr/>
        </p:nvCxnSpPr>
        <p:spPr>
          <a:xfrm>
            <a:off x="5761594" y="4074694"/>
            <a:ext cx="1406775" cy="7243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8" idx="3"/>
          </p:cNvCxnSpPr>
          <p:nvPr/>
        </p:nvCxnSpPr>
        <p:spPr>
          <a:xfrm>
            <a:off x="5761594" y="4799013"/>
            <a:ext cx="1406775" cy="724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3"/>
          </p:cNvCxnSpPr>
          <p:nvPr/>
        </p:nvCxnSpPr>
        <p:spPr>
          <a:xfrm>
            <a:off x="5761594" y="5523334"/>
            <a:ext cx="1406775" cy="3028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the models and algorithms look like?</a:t>
            </a:r>
            <a:endParaRPr lang="en-US" dirty="0"/>
          </a:p>
        </p:txBody>
      </p:sp>
      <p:grpSp>
        <p:nvGrpSpPr>
          <p:cNvPr id="3" name="Group 26"/>
          <p:cNvGrpSpPr/>
          <p:nvPr/>
        </p:nvGrpSpPr>
        <p:grpSpPr>
          <a:xfrm>
            <a:off x="3940150" y="5118394"/>
            <a:ext cx="2241814" cy="855226"/>
            <a:chOff x="3940150" y="5118394"/>
            <a:chExt cx="2241814" cy="855226"/>
          </a:xfrm>
        </p:grpSpPr>
        <p:sp>
          <p:nvSpPr>
            <p:cNvPr id="4" name="Can 3"/>
            <p:cNvSpPr/>
            <p:nvPr/>
          </p:nvSpPr>
          <p:spPr>
            <a:xfrm>
              <a:off x="3940150" y="5118394"/>
              <a:ext cx="699895" cy="85522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723775" y="5387304"/>
              <a:ext cx="1458189" cy="369332"/>
            </a:xfrm>
            <a:prstGeom prst="rect">
              <a:avLst/>
            </a:prstGeom>
            <a:noFill/>
          </p:spPr>
          <p:txBody>
            <a:bodyPr wrap="none" rtlCol="0">
              <a:spAutoFit/>
            </a:bodyPr>
            <a:lstStyle/>
            <a:p>
              <a:r>
                <a:rPr lang="en-US" dirty="0" smtClean="0"/>
                <a:t>Labeled Data</a:t>
              </a:r>
              <a:endParaRPr lang="en-US" dirty="0"/>
            </a:p>
          </p:txBody>
        </p:sp>
      </p:grpSp>
      <p:grpSp>
        <p:nvGrpSpPr>
          <p:cNvPr id="5" name="Group 27"/>
          <p:cNvGrpSpPr/>
          <p:nvPr/>
        </p:nvGrpSpPr>
        <p:grpSpPr>
          <a:xfrm>
            <a:off x="3814554" y="3597105"/>
            <a:ext cx="2959564" cy="1521290"/>
            <a:chOff x="3814554" y="3597105"/>
            <a:chExt cx="2959564" cy="1521290"/>
          </a:xfrm>
        </p:grpSpPr>
        <p:pic>
          <p:nvPicPr>
            <p:cNvPr id="7" name="Picture 6"/>
            <p:cNvPicPr>
              <a:picLocks noChangeAspect="1"/>
            </p:cNvPicPr>
            <p:nvPr/>
          </p:nvPicPr>
          <p:blipFill>
            <a:blip r:embed="rId3"/>
            <a:stretch>
              <a:fillRect/>
            </a:stretch>
          </p:blipFill>
          <p:spPr>
            <a:xfrm>
              <a:off x="3814554" y="3597105"/>
              <a:ext cx="983805" cy="1168106"/>
            </a:xfrm>
            <a:prstGeom prst="rect">
              <a:avLst/>
            </a:prstGeom>
          </p:spPr>
        </p:pic>
        <p:sp>
          <p:nvSpPr>
            <p:cNvPr id="9" name="TextBox 8"/>
            <p:cNvSpPr txBox="1"/>
            <p:nvPr/>
          </p:nvSpPr>
          <p:spPr>
            <a:xfrm>
              <a:off x="4798359" y="4068916"/>
              <a:ext cx="1975759" cy="369332"/>
            </a:xfrm>
            <a:prstGeom prst="rect">
              <a:avLst/>
            </a:prstGeom>
            <a:noFill/>
          </p:spPr>
          <p:txBody>
            <a:bodyPr wrap="none" rtlCol="0">
              <a:spAutoFit/>
            </a:bodyPr>
            <a:lstStyle/>
            <a:p>
              <a:r>
                <a:rPr lang="en-US" dirty="0" smtClean="0"/>
                <a:t>Learning Algorithm</a:t>
              </a:r>
              <a:endParaRPr lang="en-US" dirty="0"/>
            </a:p>
          </p:txBody>
        </p:sp>
        <p:cxnSp>
          <p:nvCxnSpPr>
            <p:cNvPr id="14" name="Straight Arrow Connector 13"/>
            <p:cNvCxnSpPr>
              <a:stCxn id="4" idx="1"/>
              <a:endCxn id="7" idx="2"/>
            </p:cNvCxnSpPr>
            <p:nvPr/>
          </p:nvCxnSpPr>
          <p:spPr>
            <a:xfrm rot="5400000" flipH="1" flipV="1">
              <a:off x="4121686" y="4933624"/>
              <a:ext cx="353183" cy="163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3" name="Group 30"/>
          <p:cNvGrpSpPr/>
          <p:nvPr/>
        </p:nvGrpSpPr>
        <p:grpSpPr>
          <a:xfrm>
            <a:off x="3571200" y="1751974"/>
            <a:ext cx="2172414" cy="1845131"/>
            <a:chOff x="3571200" y="1751974"/>
            <a:chExt cx="2172414" cy="1845131"/>
          </a:xfrm>
        </p:grpSpPr>
        <p:sp>
          <p:nvSpPr>
            <p:cNvPr id="10" name="TextBox 9"/>
            <p:cNvSpPr txBox="1"/>
            <p:nvPr/>
          </p:nvSpPr>
          <p:spPr>
            <a:xfrm>
              <a:off x="4950759" y="2726703"/>
              <a:ext cx="792855" cy="369332"/>
            </a:xfrm>
            <a:prstGeom prst="rect">
              <a:avLst/>
            </a:prstGeom>
            <a:noFill/>
          </p:spPr>
          <p:txBody>
            <a:bodyPr wrap="none" rtlCol="0">
              <a:spAutoFit/>
            </a:bodyPr>
            <a:lstStyle/>
            <a:p>
              <a:r>
                <a:rPr lang="en-US" dirty="0" smtClean="0"/>
                <a:t>Model</a:t>
              </a:r>
              <a:endParaRPr lang="en-US" dirty="0"/>
            </a:p>
          </p:txBody>
        </p:sp>
        <p:pic>
          <p:nvPicPr>
            <p:cNvPr id="6" name="Picture 5"/>
            <p:cNvPicPr>
              <a:picLocks noChangeAspect="1"/>
            </p:cNvPicPr>
            <p:nvPr/>
          </p:nvPicPr>
          <p:blipFill>
            <a:blip r:embed="rId4"/>
            <a:stretch>
              <a:fillRect/>
            </a:stretch>
          </p:blipFill>
          <p:spPr>
            <a:xfrm>
              <a:off x="3571200" y="1751974"/>
              <a:ext cx="1347945" cy="1344061"/>
            </a:xfrm>
            <a:prstGeom prst="rect">
              <a:avLst/>
            </a:prstGeom>
          </p:spPr>
        </p:pic>
        <p:cxnSp>
          <p:nvCxnSpPr>
            <p:cNvPr id="17" name="Straight Arrow Connector 16"/>
            <p:cNvCxnSpPr>
              <a:endCxn id="6" idx="2"/>
            </p:cNvCxnSpPr>
            <p:nvPr/>
          </p:nvCxnSpPr>
          <p:spPr>
            <a:xfrm rot="16200000" flipV="1">
              <a:off x="4017100" y="3324108"/>
              <a:ext cx="501070" cy="449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5" name="Group 31"/>
          <p:cNvGrpSpPr/>
          <p:nvPr/>
        </p:nvGrpSpPr>
        <p:grpSpPr>
          <a:xfrm>
            <a:off x="898928" y="1871477"/>
            <a:ext cx="2672272" cy="1409224"/>
            <a:chOff x="898928" y="1871477"/>
            <a:chExt cx="2672272" cy="1409224"/>
          </a:xfrm>
        </p:grpSpPr>
        <p:sp>
          <p:nvSpPr>
            <p:cNvPr id="12" name="TextBox 11"/>
            <p:cNvSpPr txBox="1"/>
            <p:nvPr/>
          </p:nvSpPr>
          <p:spPr>
            <a:xfrm>
              <a:off x="898928" y="2911369"/>
              <a:ext cx="1630524" cy="369332"/>
            </a:xfrm>
            <a:prstGeom prst="rect">
              <a:avLst/>
            </a:prstGeom>
            <a:noFill/>
          </p:spPr>
          <p:txBody>
            <a:bodyPr wrap="none" rtlCol="0">
              <a:spAutoFit/>
            </a:bodyPr>
            <a:lstStyle/>
            <a:p>
              <a:r>
                <a:rPr lang="en-US" dirty="0" smtClean="0"/>
                <a:t>Unlabeled Data</a:t>
              </a:r>
              <a:endParaRPr lang="en-US" dirty="0"/>
            </a:p>
          </p:txBody>
        </p:sp>
        <p:sp>
          <p:nvSpPr>
            <p:cNvPr id="11" name="Can 10"/>
            <p:cNvSpPr/>
            <p:nvPr/>
          </p:nvSpPr>
          <p:spPr>
            <a:xfrm>
              <a:off x="1329386" y="1871477"/>
              <a:ext cx="699895" cy="85522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Arrow Connector 19"/>
            <p:cNvCxnSpPr>
              <a:stCxn id="11" idx="4"/>
              <a:endCxn id="6" idx="1"/>
            </p:cNvCxnSpPr>
            <p:nvPr/>
          </p:nvCxnSpPr>
          <p:spPr>
            <a:xfrm>
              <a:off x="2029281" y="2299090"/>
              <a:ext cx="1541919" cy="124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6" name="Group 32"/>
          <p:cNvGrpSpPr/>
          <p:nvPr/>
        </p:nvGrpSpPr>
        <p:grpSpPr>
          <a:xfrm>
            <a:off x="4919145" y="1652940"/>
            <a:ext cx="3306383" cy="1292299"/>
            <a:chOff x="4919145" y="1652940"/>
            <a:chExt cx="3306383" cy="1292299"/>
          </a:xfrm>
        </p:grpSpPr>
        <p:pic>
          <p:nvPicPr>
            <p:cNvPr id="23" name="Picture 22"/>
            <p:cNvPicPr>
              <a:picLocks noChangeAspect="1"/>
            </p:cNvPicPr>
            <p:nvPr/>
          </p:nvPicPr>
          <p:blipFill>
            <a:blip r:embed="rId5"/>
            <a:stretch>
              <a:fillRect/>
            </a:stretch>
          </p:blipFill>
          <p:spPr>
            <a:xfrm>
              <a:off x="6474554" y="1652940"/>
              <a:ext cx="1750974" cy="1292299"/>
            </a:xfrm>
            <a:prstGeom prst="rect">
              <a:avLst/>
            </a:prstGeom>
          </p:spPr>
        </p:pic>
        <p:cxnSp>
          <p:nvCxnSpPr>
            <p:cNvPr id="24" name="Straight Arrow Connector 23"/>
            <p:cNvCxnSpPr>
              <a:stCxn id="6" idx="3"/>
              <a:endCxn id="23" idx="1"/>
            </p:cNvCxnSpPr>
            <p:nvPr/>
          </p:nvCxnSpPr>
          <p:spPr>
            <a:xfrm flipV="1">
              <a:off x="4919145" y="2299090"/>
              <a:ext cx="1555409" cy="124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1" name="Donut 20"/>
          <p:cNvSpPr/>
          <p:nvPr/>
        </p:nvSpPr>
        <p:spPr>
          <a:xfrm>
            <a:off x="2766436" y="1394038"/>
            <a:ext cx="3403454" cy="3561482"/>
          </a:xfrm>
          <a:prstGeom prst="donut">
            <a:avLst>
              <a:gd name="adj" fmla="val 33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the models look like?</a:t>
            </a:r>
            <a:endParaRPr lang="en-US" dirty="0"/>
          </a:p>
        </p:txBody>
      </p:sp>
      <p:sp>
        <p:nvSpPr>
          <p:cNvPr id="3" name="Content Placeholder 2"/>
          <p:cNvSpPr>
            <a:spLocks noGrp="1"/>
          </p:cNvSpPr>
          <p:nvPr>
            <p:ph idx="1"/>
          </p:nvPr>
        </p:nvSpPr>
        <p:spPr/>
        <p:txBody>
          <a:bodyPr/>
          <a:lstStyle/>
          <a:p>
            <a:r>
              <a:rPr lang="en-US" dirty="0" smtClean="0"/>
              <a:t>In general, they can be any computable function from the “instance type” to the “target type”</a:t>
            </a:r>
          </a:p>
          <a:p>
            <a:endParaRPr lang="en-US" dirty="0" smtClean="0"/>
          </a:p>
          <a:p>
            <a:r>
              <a:rPr lang="en-US" dirty="0" smtClean="0"/>
              <a:t>In practice, each machine learning algorithm falls into a family where</a:t>
            </a:r>
          </a:p>
          <a:p>
            <a:pPr lvl="1"/>
            <a:r>
              <a:rPr lang="en-US" dirty="0" smtClean="0"/>
              <a:t>a family has the same “kind of model”</a:t>
            </a:r>
          </a:p>
          <a:p>
            <a:pPr lvl="1"/>
            <a:r>
              <a:rPr lang="en-US" dirty="0" smtClean="0"/>
              <a:t>the algorithm used to generate the model varies</a:t>
            </a:r>
          </a:p>
          <a:p>
            <a:pPr lvl="1"/>
            <a:r>
              <a:rPr lang="en-US" dirty="0" smtClean="0"/>
              <a:t>different families have very different “kinds of models”</a:t>
            </a:r>
          </a:p>
          <a:p>
            <a:pPr lvl="1"/>
            <a:endParaRPr lang="en-US" dirty="0" smtClean="0"/>
          </a:p>
          <a:p>
            <a:r>
              <a:rPr lang="en-US" dirty="0" smtClean="0"/>
              <a:t>Some families’ models have a very intuitive interpretation (e.g. IBK, Decision Tree) and some do not (e.g. Neural Net)</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Let’s train and test a classifier</a:t>
            </a:r>
            <a:endParaRPr lang="en-US" dirty="0"/>
          </a:p>
        </p:txBody>
      </p:sp>
      <p:sp>
        <p:nvSpPr>
          <p:cNvPr id="3" name="Content Placeholder 2"/>
          <p:cNvSpPr>
            <a:spLocks noGrp="1"/>
          </p:cNvSpPr>
          <p:nvPr>
            <p:ph idx="1"/>
          </p:nvPr>
        </p:nvSpPr>
        <p:spPr/>
        <p:txBody>
          <a:bodyPr/>
          <a:lstStyle/>
          <a:p>
            <a:r>
              <a:rPr lang="en-US" dirty="0" smtClean="0">
                <a:solidFill>
                  <a:srgbClr val="000000"/>
                </a:solidFill>
              </a:rPr>
              <a:t>If you don’t still have Iris loaded, load it again</a:t>
            </a:r>
          </a:p>
          <a:p>
            <a:r>
              <a:rPr lang="en-US" dirty="0" smtClean="0">
                <a:solidFill>
                  <a:srgbClr val="000000"/>
                </a:solidFill>
              </a:rPr>
              <a:t>Click the “Classifier” tab</a:t>
            </a:r>
          </a:p>
          <a:p>
            <a:r>
              <a:rPr lang="en-US" dirty="0" smtClean="0">
                <a:solidFill>
                  <a:srgbClr val="000000"/>
                </a:solidFill>
              </a:rPr>
              <a:t>Click “Choose” and select Lazy -&gt; IB1</a:t>
            </a:r>
          </a:p>
          <a:p>
            <a:r>
              <a:rPr lang="en-US" dirty="0" smtClean="0">
                <a:solidFill>
                  <a:srgbClr val="000000"/>
                </a:solidFill>
              </a:rPr>
              <a:t>In ‘Test Options’ choose “use training set”</a:t>
            </a:r>
          </a:p>
          <a:p>
            <a:r>
              <a:rPr lang="en-US" dirty="0" smtClean="0">
                <a:solidFill>
                  <a:srgbClr val="000000"/>
                </a:solidFill>
              </a:rPr>
              <a:t>Click “Start”</a:t>
            </a:r>
          </a:p>
          <a:p>
            <a:endParaRPr lang="en-US" dirty="0" smtClean="0">
              <a:solidFill>
                <a:srgbClr val="000000"/>
              </a:solidFill>
            </a:endParaRPr>
          </a:p>
          <a:p>
            <a:r>
              <a:rPr lang="en-US" dirty="0" smtClean="0">
                <a:solidFill>
                  <a:srgbClr val="000000"/>
                </a:solidFill>
              </a:rPr>
              <a:t>What just happened?</a:t>
            </a:r>
          </a:p>
          <a:p>
            <a:pPr lvl="1"/>
            <a:r>
              <a:rPr lang="en-US" dirty="0" smtClean="0">
                <a:solidFill>
                  <a:srgbClr val="000000"/>
                </a:solidFill>
              </a:rPr>
              <a:t>1. The IB1 learning algorithm was trained on the test data, producing a model</a:t>
            </a:r>
          </a:p>
          <a:p>
            <a:pPr lvl="1"/>
            <a:r>
              <a:rPr lang="en-US" dirty="0" smtClean="0">
                <a:solidFill>
                  <a:srgbClr val="000000"/>
                </a:solidFill>
              </a:rPr>
              <a:t>2. The model was tested against the training data, and its performance </a:t>
            </a:r>
            <a:r>
              <a:rPr lang="en-US" dirty="0" err="1" smtClean="0">
                <a:solidFill>
                  <a:srgbClr val="000000"/>
                </a:solidFill>
              </a:rPr>
              <a:t>analysed</a:t>
            </a:r>
            <a:endParaRPr lang="en-US" dirty="0" smtClean="0">
              <a:solidFill>
                <a:srgbClr val="000000"/>
              </a:solidFill>
            </a:endParaRPr>
          </a:p>
          <a:p>
            <a:pPr lvl="1"/>
            <a:endParaRPr lang="en-US" dirty="0" smtClean="0">
              <a:solidFill>
                <a:srgbClr val="FF0000"/>
              </a:solidFill>
            </a:endParaRPr>
          </a:p>
          <a:p>
            <a:endParaRPr lang="en-US"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algorithms will we examine today?</a:t>
            </a:r>
            <a:endParaRPr lang="en-US" dirty="0"/>
          </a:p>
        </p:txBody>
      </p:sp>
      <p:sp>
        <p:nvSpPr>
          <p:cNvPr id="3" name="Content Placeholder 2"/>
          <p:cNvSpPr>
            <a:spLocks noGrp="1"/>
          </p:cNvSpPr>
          <p:nvPr>
            <p:ph idx="1"/>
          </p:nvPr>
        </p:nvSpPr>
        <p:spPr/>
        <p:txBody>
          <a:bodyPr/>
          <a:lstStyle/>
          <a:p>
            <a:r>
              <a:rPr lang="en-US" dirty="0" smtClean="0"/>
              <a:t>IBK (IB1 is the version of this with K = 1)</a:t>
            </a:r>
          </a:p>
          <a:p>
            <a:endParaRPr lang="en-US" dirty="0" smtClean="0"/>
          </a:p>
          <a:p>
            <a:r>
              <a:rPr lang="en-US" dirty="0" smtClean="0"/>
              <a:t>Decision Tree</a:t>
            </a:r>
          </a:p>
          <a:p>
            <a:endParaRPr lang="en-US" dirty="0" smtClean="0"/>
          </a:p>
          <a:p>
            <a:r>
              <a:rPr lang="en-US" dirty="0" smtClean="0"/>
              <a:t>Support Vector Machines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IBK – what does a model look like?</a:t>
            </a:r>
            <a:endParaRPr lang="en-US" dirty="0"/>
          </a:p>
        </p:txBody>
      </p:sp>
      <p:pic>
        <p:nvPicPr>
          <p:cNvPr id="4" name="Picture 3"/>
          <p:cNvPicPr>
            <a:picLocks noChangeAspect="1"/>
          </p:cNvPicPr>
          <p:nvPr/>
        </p:nvPicPr>
        <p:blipFill>
          <a:blip r:embed="rId3"/>
          <a:stretch>
            <a:fillRect/>
          </a:stretch>
        </p:blipFill>
        <p:spPr>
          <a:xfrm>
            <a:off x="629214" y="1492527"/>
            <a:ext cx="7112000" cy="45720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IBK – what does the model building look like?</a:t>
            </a:r>
            <a:endParaRPr lang="en-US" dirty="0"/>
          </a:p>
        </p:txBody>
      </p:sp>
      <p:sp>
        <p:nvSpPr>
          <p:cNvPr id="3" name="Content Placeholder 2"/>
          <p:cNvSpPr>
            <a:spLocks noGrp="1"/>
          </p:cNvSpPr>
          <p:nvPr>
            <p:ph idx="1"/>
          </p:nvPr>
        </p:nvSpPr>
        <p:spPr/>
        <p:txBody>
          <a:bodyPr/>
          <a:lstStyle/>
          <a:p>
            <a:r>
              <a:rPr lang="en-US" dirty="0" smtClean="0"/>
              <a:t>Store all the instances </a:t>
            </a:r>
          </a:p>
          <a:p>
            <a:endParaRPr lang="en-US" dirty="0" smtClean="0"/>
          </a:p>
          <a:p>
            <a:r>
              <a:rPr lang="en-US" dirty="0" smtClean="0"/>
              <a:t>Perhaps do some indexing (only works for low-dimensional spaces)</a:t>
            </a:r>
          </a:p>
          <a:p>
            <a:endParaRPr lang="en-US" dirty="0" smtClean="0"/>
          </a:p>
          <a:p>
            <a:r>
              <a:rPr lang="en-US" dirty="0" smtClean="0"/>
              <a:t>Remember the distance metric that you’re going to use</a:t>
            </a:r>
          </a:p>
          <a:p>
            <a:r>
              <a:rPr lang="en-US" dirty="0" smtClean="0"/>
              <a:t>Remember K</a:t>
            </a:r>
          </a:p>
        </p:txBody>
      </p:sp>
      <p:sp>
        <p:nvSpPr>
          <p:cNvPr id="4" name="TextBox 3"/>
          <p:cNvSpPr txBox="1"/>
          <p:nvPr/>
        </p:nvSpPr>
        <p:spPr>
          <a:xfrm>
            <a:off x="5888447" y="3497044"/>
            <a:ext cx="1479604" cy="369332"/>
          </a:xfrm>
          <a:prstGeom prst="rect">
            <a:avLst/>
          </a:prstGeom>
          <a:noFill/>
        </p:spPr>
        <p:txBody>
          <a:bodyPr wrap="none" rtlCol="0">
            <a:spAutoFit/>
          </a:bodyPr>
          <a:lstStyle/>
          <a:p>
            <a:r>
              <a:rPr lang="en-US" b="1" dirty="0" smtClean="0"/>
              <a:t>PARAMETERS</a:t>
            </a:r>
            <a:endParaRPr lang="en-US"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about parameters</a:t>
            </a:r>
            <a:endParaRPr lang="en-US" dirty="0"/>
          </a:p>
        </p:txBody>
      </p:sp>
      <p:sp>
        <p:nvSpPr>
          <p:cNvPr id="3" name="Content Placeholder 2"/>
          <p:cNvSpPr>
            <a:spLocks noGrp="1"/>
          </p:cNvSpPr>
          <p:nvPr>
            <p:ph idx="1"/>
          </p:nvPr>
        </p:nvSpPr>
        <p:spPr>
          <a:xfrm>
            <a:off x="457200" y="1412776"/>
            <a:ext cx="8229600" cy="1088854"/>
          </a:xfrm>
        </p:spPr>
        <p:txBody>
          <a:bodyPr/>
          <a:lstStyle/>
          <a:p>
            <a:r>
              <a:rPr lang="en-US" dirty="0" smtClean="0"/>
              <a:t>Most algorithms have a bunch of parameters for you to fine-tune the algorithm to the problem.</a:t>
            </a:r>
            <a:endParaRPr lang="en-US" dirty="0"/>
          </a:p>
        </p:txBody>
      </p:sp>
      <p:pic>
        <p:nvPicPr>
          <p:cNvPr id="4" name="Picture 3"/>
          <p:cNvPicPr>
            <a:picLocks noChangeAspect="1"/>
          </p:cNvPicPr>
          <p:nvPr/>
        </p:nvPicPr>
        <p:blipFill>
          <a:blip r:embed="rId3"/>
          <a:stretch>
            <a:fillRect/>
          </a:stretch>
        </p:blipFill>
        <p:spPr>
          <a:xfrm>
            <a:off x="2293869" y="2148347"/>
            <a:ext cx="4172385" cy="365986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IBK – how does it recall from a model?</a:t>
            </a:r>
            <a:endParaRPr lang="en-US" dirty="0"/>
          </a:p>
        </p:txBody>
      </p:sp>
      <p:sp>
        <p:nvSpPr>
          <p:cNvPr id="3" name="Content Placeholder 2"/>
          <p:cNvSpPr>
            <a:spLocks noGrp="1"/>
          </p:cNvSpPr>
          <p:nvPr>
            <p:ph idx="1"/>
          </p:nvPr>
        </p:nvSpPr>
        <p:spPr/>
        <p:txBody>
          <a:bodyPr/>
          <a:lstStyle/>
          <a:p>
            <a:r>
              <a:rPr lang="en-US" dirty="0" smtClean="0"/>
              <a:t>Given an unlabelled instance</a:t>
            </a:r>
          </a:p>
          <a:p>
            <a:r>
              <a:rPr lang="en-US" dirty="0" smtClean="0"/>
              <a:t>Find the K nearest </a:t>
            </a:r>
            <a:r>
              <a:rPr lang="en-US" dirty="0" err="1" smtClean="0"/>
              <a:t>neighbours</a:t>
            </a:r>
            <a:r>
              <a:rPr lang="en-US" dirty="0" smtClean="0"/>
              <a:t> in the training set, according to the distance metric</a:t>
            </a:r>
          </a:p>
          <a:p>
            <a:r>
              <a:rPr lang="en-US" dirty="0" smtClean="0"/>
              <a:t>Return the most common label amongst those nearest </a:t>
            </a:r>
            <a:r>
              <a:rPr lang="en-US" dirty="0" err="1" smtClean="0"/>
              <a:t>neighbours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Details</a:t>
            </a:r>
            <a:endParaRPr lang="en-US" dirty="0"/>
          </a:p>
        </p:txBody>
      </p:sp>
      <p:sp>
        <p:nvSpPr>
          <p:cNvPr id="3" name="Content Placeholder 2"/>
          <p:cNvSpPr>
            <a:spLocks noGrp="1"/>
          </p:cNvSpPr>
          <p:nvPr>
            <p:ph idx="1"/>
          </p:nvPr>
        </p:nvSpPr>
        <p:spPr/>
        <p:txBody>
          <a:bodyPr/>
          <a:lstStyle/>
          <a:p>
            <a:r>
              <a:rPr lang="en-US" dirty="0" smtClean="0">
                <a:solidFill>
                  <a:schemeClr val="tx1"/>
                </a:solidFill>
                <a:hlinkClick r:id="rId3"/>
              </a:rPr>
              <a:t>http://www.cs.waikato.ac.nz/ml/weka/</a:t>
            </a:r>
            <a:endParaRPr lang="en-US" dirty="0" smtClean="0">
              <a:solidFill>
                <a:schemeClr val="tx1"/>
              </a:solidFill>
            </a:endParaRPr>
          </a:p>
          <a:p>
            <a:pPr>
              <a:buNone/>
            </a:pPr>
            <a:endParaRPr lang="en-US" dirty="0" smtClean="0">
              <a:solidFill>
                <a:schemeClr val="tx1"/>
              </a:solidFill>
            </a:endParaRPr>
          </a:p>
          <a:p>
            <a:r>
              <a:rPr lang="en-US" dirty="0" smtClean="0">
                <a:solidFill>
                  <a:schemeClr val="tx1"/>
                </a:solidFill>
                <a:hlinkClick r:id="rId4"/>
              </a:rPr>
              <a:t>http://prdownloads.sourceforge.net/weka/datasets-UCI.jar</a:t>
            </a:r>
            <a:endParaRPr lang="en-US" dirty="0" smtClean="0">
              <a:solidFill>
                <a:schemeClr val="tx1"/>
              </a:solidFill>
            </a:endParaRPr>
          </a:p>
          <a:p>
            <a:endParaRPr lang="en-US"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Let’s Try IBK</a:t>
            </a:r>
            <a:endParaRPr lang="en-US" dirty="0"/>
          </a:p>
        </p:txBody>
      </p:sp>
      <p:sp>
        <p:nvSpPr>
          <p:cNvPr id="3" name="Content Placeholder 2"/>
          <p:cNvSpPr>
            <a:spLocks noGrp="1"/>
          </p:cNvSpPr>
          <p:nvPr>
            <p:ph idx="1"/>
          </p:nvPr>
        </p:nvSpPr>
        <p:spPr/>
        <p:txBody>
          <a:bodyPr/>
          <a:lstStyle/>
          <a:p>
            <a:r>
              <a:rPr lang="en-US" dirty="0" smtClean="0"/>
              <a:t>Run IBK and experiment with different values for K</a:t>
            </a:r>
          </a:p>
          <a:p>
            <a:endParaRPr lang="en-US" dirty="0" smtClean="0"/>
          </a:p>
          <a:p>
            <a:endParaRPr lang="en-US" dirty="0" smtClean="0"/>
          </a:p>
          <a:p>
            <a:r>
              <a:rPr lang="en-US" dirty="0" smtClean="0"/>
              <a:t>You can find it under “Lazy”</a:t>
            </a:r>
          </a:p>
          <a:p>
            <a:r>
              <a:rPr lang="en-US" dirty="0" smtClean="0"/>
              <a:t>Note that all the results from your session are kept in the Explorer</a:t>
            </a:r>
          </a:p>
          <a:p>
            <a:r>
              <a:rPr lang="en-US" dirty="0" smtClean="0"/>
              <a:t>You can click on the parameters of the learner to twiddle the parameters</a:t>
            </a:r>
          </a:p>
          <a:p>
            <a:endParaRPr lang="en-US" dirty="0" smtClean="0"/>
          </a:p>
          <a:p>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 what does the model look like?</a:t>
            </a:r>
            <a:endParaRPr lang="en-US" dirty="0"/>
          </a:p>
        </p:txBody>
      </p:sp>
      <p:sp>
        <p:nvSpPr>
          <p:cNvPr id="5" name="TextBox 4"/>
          <p:cNvSpPr txBox="1"/>
          <p:nvPr/>
        </p:nvSpPr>
        <p:spPr>
          <a:xfrm>
            <a:off x="1781614" y="2116939"/>
            <a:ext cx="4759273" cy="2308324"/>
          </a:xfrm>
          <a:prstGeom prst="rect">
            <a:avLst/>
          </a:prstGeom>
          <a:noFill/>
        </p:spPr>
        <p:txBody>
          <a:bodyPr wrap="none" rtlCol="0">
            <a:spAutoFit/>
          </a:bodyPr>
          <a:lstStyle/>
          <a:p>
            <a:r>
              <a:rPr lang="en-US" dirty="0" err="1" smtClean="0"/>
              <a:t>petalwidth</a:t>
            </a:r>
            <a:r>
              <a:rPr lang="en-US" dirty="0" smtClean="0"/>
              <a:t> &lt;= 0.6: Iris-</a:t>
            </a:r>
            <a:r>
              <a:rPr lang="en-US" dirty="0" err="1" smtClean="0"/>
              <a:t>setosa</a:t>
            </a:r>
            <a:r>
              <a:rPr lang="en-US" dirty="0" smtClean="0"/>
              <a:t> (50.0)</a:t>
            </a:r>
          </a:p>
          <a:p>
            <a:r>
              <a:rPr lang="en-US" dirty="0" err="1" smtClean="0"/>
              <a:t>petalwidth</a:t>
            </a:r>
            <a:r>
              <a:rPr lang="en-US" dirty="0" smtClean="0"/>
              <a:t> &gt; 0.6</a:t>
            </a:r>
          </a:p>
          <a:p>
            <a:r>
              <a:rPr lang="en-US" dirty="0" smtClean="0"/>
              <a:t>|   </a:t>
            </a:r>
            <a:r>
              <a:rPr lang="en-US" dirty="0" err="1" smtClean="0"/>
              <a:t>petalwidth</a:t>
            </a:r>
            <a:r>
              <a:rPr lang="en-US" dirty="0" smtClean="0"/>
              <a:t> &lt;= 1.7</a:t>
            </a:r>
          </a:p>
          <a:p>
            <a:r>
              <a:rPr lang="en-US" dirty="0" smtClean="0"/>
              <a:t>|   |   </a:t>
            </a:r>
            <a:r>
              <a:rPr lang="en-US" dirty="0" err="1" smtClean="0"/>
              <a:t>petallength</a:t>
            </a:r>
            <a:r>
              <a:rPr lang="en-US" dirty="0" smtClean="0"/>
              <a:t> &lt;= 4.9: Iris-</a:t>
            </a:r>
            <a:r>
              <a:rPr lang="en-US" dirty="0" err="1" smtClean="0"/>
              <a:t>versicolor</a:t>
            </a:r>
            <a:r>
              <a:rPr lang="en-US" dirty="0" smtClean="0"/>
              <a:t> (48.0/1.0)</a:t>
            </a:r>
          </a:p>
          <a:p>
            <a:r>
              <a:rPr lang="en-US" dirty="0" smtClean="0"/>
              <a:t>|   |   </a:t>
            </a:r>
            <a:r>
              <a:rPr lang="en-US" dirty="0" err="1" smtClean="0"/>
              <a:t>petallength</a:t>
            </a:r>
            <a:r>
              <a:rPr lang="en-US" dirty="0" smtClean="0"/>
              <a:t> &gt; 4.9</a:t>
            </a:r>
          </a:p>
          <a:p>
            <a:r>
              <a:rPr lang="en-US" dirty="0" smtClean="0"/>
              <a:t>|   |   |   </a:t>
            </a:r>
            <a:r>
              <a:rPr lang="en-US" dirty="0" err="1" smtClean="0"/>
              <a:t>petalwidth</a:t>
            </a:r>
            <a:r>
              <a:rPr lang="en-US" dirty="0" smtClean="0"/>
              <a:t> &lt;= 1.5: Iris-</a:t>
            </a:r>
            <a:r>
              <a:rPr lang="en-US" dirty="0" err="1" smtClean="0"/>
              <a:t>virginica</a:t>
            </a:r>
            <a:r>
              <a:rPr lang="en-US" dirty="0" smtClean="0"/>
              <a:t> (3.0)</a:t>
            </a:r>
          </a:p>
          <a:p>
            <a:r>
              <a:rPr lang="en-US" dirty="0" smtClean="0"/>
              <a:t>|   |   |   </a:t>
            </a:r>
            <a:r>
              <a:rPr lang="en-US" dirty="0" err="1" smtClean="0"/>
              <a:t>petalwidth</a:t>
            </a:r>
            <a:r>
              <a:rPr lang="en-US" dirty="0" smtClean="0"/>
              <a:t> &gt; 1.5: Iris-</a:t>
            </a:r>
            <a:r>
              <a:rPr lang="en-US" dirty="0" err="1" smtClean="0"/>
              <a:t>versicolor</a:t>
            </a:r>
            <a:r>
              <a:rPr lang="en-US" dirty="0" smtClean="0"/>
              <a:t> (3.0/1.0)</a:t>
            </a:r>
          </a:p>
          <a:p>
            <a:r>
              <a:rPr lang="en-US" dirty="0" smtClean="0"/>
              <a:t>|   </a:t>
            </a:r>
            <a:r>
              <a:rPr lang="en-US" dirty="0" err="1" smtClean="0"/>
              <a:t>petalwidth</a:t>
            </a:r>
            <a:r>
              <a:rPr lang="en-US" dirty="0" smtClean="0"/>
              <a:t> &gt; 1.7: Iris-</a:t>
            </a:r>
            <a:r>
              <a:rPr lang="en-US" dirty="0" err="1" smtClean="0"/>
              <a:t>virginica</a:t>
            </a:r>
            <a:r>
              <a:rPr lang="en-US" dirty="0" smtClean="0"/>
              <a:t> (46.0/1.0)</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Jumbledness</a:t>
            </a:r>
            <a:endParaRPr lang="en-US" dirty="0"/>
          </a:p>
        </p:txBody>
      </p:sp>
      <p:pic>
        <p:nvPicPr>
          <p:cNvPr id="14" name="Picture 13"/>
          <p:cNvPicPr>
            <a:picLocks noChangeAspect="1"/>
          </p:cNvPicPr>
          <p:nvPr/>
        </p:nvPicPr>
        <p:blipFill>
          <a:blip r:embed="rId2"/>
          <a:stretch>
            <a:fillRect/>
          </a:stretch>
        </p:blipFill>
        <p:spPr>
          <a:xfrm>
            <a:off x="-91245" y="1312342"/>
            <a:ext cx="3336107" cy="2549890"/>
          </a:xfrm>
          <a:prstGeom prst="rect">
            <a:avLst/>
          </a:prstGeom>
        </p:spPr>
      </p:pic>
      <p:pic>
        <p:nvPicPr>
          <p:cNvPr id="18" name="Picture 17"/>
          <p:cNvPicPr>
            <a:picLocks noChangeAspect="1"/>
          </p:cNvPicPr>
          <p:nvPr/>
        </p:nvPicPr>
        <p:blipFill>
          <a:blip r:embed="rId3"/>
          <a:stretch>
            <a:fillRect/>
          </a:stretch>
        </p:blipFill>
        <p:spPr>
          <a:xfrm>
            <a:off x="6233718" y="1404223"/>
            <a:ext cx="2513590" cy="2458007"/>
          </a:xfrm>
          <a:prstGeom prst="rect">
            <a:avLst/>
          </a:prstGeom>
        </p:spPr>
      </p:pic>
      <p:pic>
        <p:nvPicPr>
          <p:cNvPr id="22" name="Picture 21"/>
          <p:cNvPicPr>
            <a:picLocks noChangeAspect="1"/>
          </p:cNvPicPr>
          <p:nvPr/>
        </p:nvPicPr>
        <p:blipFill>
          <a:blip r:embed="rId4"/>
          <a:stretch>
            <a:fillRect/>
          </a:stretch>
        </p:blipFill>
        <p:spPr>
          <a:xfrm>
            <a:off x="3185363" y="1430872"/>
            <a:ext cx="2696852" cy="243135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Jumbledness</a:t>
            </a:r>
            <a:endParaRPr lang="en-US" dirty="0"/>
          </a:p>
        </p:txBody>
      </p:sp>
      <p:pic>
        <p:nvPicPr>
          <p:cNvPr id="14" name="Picture 13"/>
          <p:cNvPicPr>
            <a:picLocks noChangeAspect="1"/>
          </p:cNvPicPr>
          <p:nvPr/>
        </p:nvPicPr>
        <p:blipFill>
          <a:blip r:embed="rId2"/>
          <a:stretch>
            <a:fillRect/>
          </a:stretch>
        </p:blipFill>
        <p:spPr>
          <a:xfrm>
            <a:off x="-91245" y="1312342"/>
            <a:ext cx="3336107" cy="2549890"/>
          </a:xfrm>
          <a:prstGeom prst="rect">
            <a:avLst/>
          </a:prstGeom>
        </p:spPr>
      </p:pic>
      <p:pic>
        <p:nvPicPr>
          <p:cNvPr id="18" name="Picture 17"/>
          <p:cNvPicPr>
            <a:picLocks noChangeAspect="1"/>
          </p:cNvPicPr>
          <p:nvPr/>
        </p:nvPicPr>
        <p:blipFill>
          <a:blip r:embed="rId3"/>
          <a:stretch>
            <a:fillRect/>
          </a:stretch>
        </p:blipFill>
        <p:spPr>
          <a:xfrm>
            <a:off x="6233718" y="1404223"/>
            <a:ext cx="2513590" cy="2458007"/>
          </a:xfrm>
          <a:prstGeom prst="rect">
            <a:avLst/>
          </a:prstGeom>
        </p:spPr>
      </p:pic>
      <p:sp>
        <p:nvSpPr>
          <p:cNvPr id="19" name="TextBox 18"/>
          <p:cNvSpPr txBox="1"/>
          <p:nvPr/>
        </p:nvSpPr>
        <p:spPr>
          <a:xfrm>
            <a:off x="264344" y="3962392"/>
            <a:ext cx="2394189" cy="2308324"/>
          </a:xfrm>
          <a:prstGeom prst="rect">
            <a:avLst/>
          </a:prstGeom>
          <a:noFill/>
        </p:spPr>
        <p:txBody>
          <a:bodyPr wrap="square" rtlCol="0">
            <a:spAutoFit/>
          </a:bodyPr>
          <a:lstStyle/>
          <a:p>
            <a:r>
              <a:rPr lang="en-US" dirty="0" err="1" smtClean="0"/>
              <a:t>P(Pink</a:t>
            </a:r>
            <a:r>
              <a:rPr lang="en-US" dirty="0" smtClean="0"/>
              <a:t>) =		0.125</a:t>
            </a:r>
          </a:p>
          <a:p>
            <a:r>
              <a:rPr lang="en-US" dirty="0" err="1" smtClean="0"/>
              <a:t>P(Yellow</a:t>
            </a:r>
            <a:r>
              <a:rPr lang="en-US" dirty="0" smtClean="0"/>
              <a:t>) = 	0.125</a:t>
            </a:r>
          </a:p>
          <a:p>
            <a:r>
              <a:rPr lang="en-US" dirty="0" err="1" smtClean="0"/>
              <a:t>P(Orange</a:t>
            </a:r>
            <a:r>
              <a:rPr lang="en-US" dirty="0" smtClean="0"/>
              <a:t>) = 	0.125</a:t>
            </a:r>
          </a:p>
          <a:p>
            <a:r>
              <a:rPr lang="en-US" dirty="0" err="1" smtClean="0"/>
              <a:t>P(Green</a:t>
            </a:r>
            <a:r>
              <a:rPr lang="en-US" dirty="0" smtClean="0"/>
              <a:t>) =	0.125</a:t>
            </a:r>
          </a:p>
          <a:p>
            <a:r>
              <a:rPr lang="en-US" dirty="0" err="1" smtClean="0"/>
              <a:t>P(Red</a:t>
            </a:r>
            <a:r>
              <a:rPr lang="en-US" dirty="0" smtClean="0"/>
              <a:t>) =       	0.125</a:t>
            </a:r>
          </a:p>
          <a:p>
            <a:r>
              <a:rPr lang="en-US" dirty="0" err="1" smtClean="0"/>
              <a:t>P(Black</a:t>
            </a:r>
            <a:r>
              <a:rPr lang="en-US" dirty="0" smtClean="0"/>
              <a:t>)  =	0.125</a:t>
            </a:r>
          </a:p>
          <a:p>
            <a:r>
              <a:rPr lang="en-US" dirty="0" err="1" smtClean="0"/>
              <a:t>P(Green</a:t>
            </a:r>
            <a:r>
              <a:rPr lang="en-US" dirty="0" smtClean="0"/>
              <a:t>) =   	0.125</a:t>
            </a:r>
          </a:p>
          <a:p>
            <a:r>
              <a:rPr lang="en-US" dirty="0" err="1" smtClean="0"/>
              <a:t>P(Blue</a:t>
            </a:r>
            <a:r>
              <a:rPr lang="en-US" dirty="0" smtClean="0"/>
              <a:t>)  =		0.125</a:t>
            </a:r>
          </a:p>
        </p:txBody>
      </p:sp>
      <p:sp>
        <p:nvSpPr>
          <p:cNvPr id="20" name="TextBox 19"/>
          <p:cNvSpPr txBox="1"/>
          <p:nvPr/>
        </p:nvSpPr>
        <p:spPr>
          <a:xfrm>
            <a:off x="6269735" y="3979325"/>
            <a:ext cx="1439592" cy="369332"/>
          </a:xfrm>
          <a:prstGeom prst="rect">
            <a:avLst/>
          </a:prstGeom>
          <a:noFill/>
        </p:spPr>
        <p:txBody>
          <a:bodyPr wrap="none" rtlCol="0">
            <a:spAutoFit/>
          </a:bodyPr>
          <a:lstStyle/>
          <a:p>
            <a:r>
              <a:rPr lang="en-US" dirty="0" err="1" smtClean="0"/>
              <a:t>P(Pink</a:t>
            </a:r>
            <a:r>
              <a:rPr lang="en-US" dirty="0" smtClean="0"/>
              <a:t>) =      1</a:t>
            </a:r>
          </a:p>
        </p:txBody>
      </p:sp>
      <p:pic>
        <p:nvPicPr>
          <p:cNvPr id="22" name="Picture 21"/>
          <p:cNvPicPr>
            <a:picLocks noChangeAspect="1"/>
          </p:cNvPicPr>
          <p:nvPr/>
        </p:nvPicPr>
        <p:blipFill>
          <a:blip r:embed="rId4"/>
          <a:stretch>
            <a:fillRect/>
          </a:stretch>
        </p:blipFill>
        <p:spPr>
          <a:xfrm>
            <a:off x="3185363" y="1430872"/>
            <a:ext cx="2696852" cy="2431359"/>
          </a:xfrm>
          <a:prstGeom prst="rect">
            <a:avLst/>
          </a:prstGeom>
        </p:spPr>
      </p:pic>
      <p:sp>
        <p:nvSpPr>
          <p:cNvPr id="23" name="TextBox 22"/>
          <p:cNvSpPr txBox="1"/>
          <p:nvPr/>
        </p:nvSpPr>
        <p:spPr>
          <a:xfrm>
            <a:off x="3599299" y="3963830"/>
            <a:ext cx="1784037" cy="923330"/>
          </a:xfrm>
          <a:prstGeom prst="rect">
            <a:avLst/>
          </a:prstGeom>
          <a:noFill/>
        </p:spPr>
        <p:txBody>
          <a:bodyPr wrap="none" rtlCol="0">
            <a:spAutoFit/>
          </a:bodyPr>
          <a:lstStyle/>
          <a:p>
            <a:r>
              <a:rPr lang="en-US" dirty="0" err="1" smtClean="0"/>
              <a:t>P(Orange</a:t>
            </a:r>
            <a:r>
              <a:rPr lang="en-US" dirty="0" smtClean="0"/>
              <a:t>)  =   0.5</a:t>
            </a:r>
          </a:p>
          <a:p>
            <a:r>
              <a:rPr lang="en-US" dirty="0" err="1" smtClean="0"/>
              <a:t>P(Purple</a:t>
            </a:r>
            <a:r>
              <a:rPr lang="en-US" dirty="0" smtClean="0"/>
              <a:t>)   = 0.35</a:t>
            </a:r>
          </a:p>
          <a:p>
            <a:r>
              <a:rPr lang="en-US" dirty="0" err="1" smtClean="0"/>
              <a:t>P(Pink</a:t>
            </a:r>
            <a:r>
              <a:rPr lang="en-US" dirty="0" smtClean="0"/>
              <a:t>)       = 0.15</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 what does model building look like</a:t>
            </a:r>
            <a:endParaRPr lang="en-US" dirty="0"/>
          </a:p>
        </p:txBody>
      </p:sp>
      <p:sp>
        <p:nvSpPr>
          <p:cNvPr id="3" name="Content Placeholder 2"/>
          <p:cNvSpPr>
            <a:spLocks noGrp="1"/>
          </p:cNvSpPr>
          <p:nvPr>
            <p:ph idx="1"/>
          </p:nvPr>
        </p:nvSpPr>
        <p:spPr/>
        <p:txBody>
          <a:bodyPr/>
          <a:lstStyle/>
          <a:p>
            <a:r>
              <a:rPr lang="en-US" dirty="0" smtClean="0"/>
              <a:t>How jumbled is a set of instances?</a:t>
            </a:r>
          </a:p>
          <a:p>
            <a:endParaRPr lang="en-US" dirty="0" smtClean="0"/>
          </a:p>
          <a:p>
            <a:endParaRPr lang="en-US" dirty="0" smtClean="0"/>
          </a:p>
          <a:p>
            <a:endParaRPr lang="en-US" dirty="0" smtClean="0"/>
          </a:p>
          <a:p>
            <a:endParaRPr lang="en-US" dirty="0" smtClean="0"/>
          </a:p>
          <a:p>
            <a:endParaRPr lang="en-US" dirty="0" smtClean="0"/>
          </a:p>
          <a:p>
            <a:r>
              <a:rPr lang="en-US" dirty="0" err="1" smtClean="0"/>
              <a:t>P(Red</a:t>
            </a:r>
            <a:r>
              <a:rPr lang="en-US" dirty="0" smtClean="0"/>
              <a:t>) = 0.5     </a:t>
            </a:r>
            <a:r>
              <a:rPr lang="en-US" dirty="0" err="1" smtClean="0"/>
              <a:t>P(Blue</a:t>
            </a:r>
            <a:r>
              <a:rPr lang="en-US" dirty="0" smtClean="0"/>
              <a:t>) = 0.5</a:t>
            </a:r>
          </a:p>
          <a:p>
            <a:endParaRPr lang="en-US" dirty="0" smtClean="0"/>
          </a:p>
          <a:p>
            <a:r>
              <a:rPr lang="en-US" dirty="0" smtClean="0"/>
              <a:t>Entropy 	= -0.5 * log(0.5)  - 0.5 * log(0.5)</a:t>
            </a:r>
          </a:p>
          <a:p>
            <a:pPr>
              <a:buNone/>
            </a:pPr>
            <a:r>
              <a:rPr lang="en-US" dirty="0" smtClean="0"/>
              <a:t>			= -(0.5 * - 1) – (0.5*-1)</a:t>
            </a:r>
          </a:p>
          <a:p>
            <a:pPr>
              <a:buNone/>
            </a:pPr>
            <a:r>
              <a:rPr lang="en-US" dirty="0" smtClean="0"/>
              <a:t>			= 1</a:t>
            </a:r>
            <a:endParaRPr lang="en-US" dirty="0"/>
          </a:p>
        </p:txBody>
      </p:sp>
      <p:sp>
        <p:nvSpPr>
          <p:cNvPr id="4" name="Oval 3"/>
          <p:cNvSpPr/>
          <p:nvPr/>
        </p:nvSpPr>
        <p:spPr>
          <a:xfrm>
            <a:off x="1460930"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p:nvPr/>
        </p:nvSpPr>
        <p:spPr>
          <a:xfrm>
            <a:off x="2503621"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sp>
        <p:nvSpPr>
          <p:cNvPr id="6" name="Oval 5"/>
          <p:cNvSpPr/>
          <p:nvPr/>
        </p:nvSpPr>
        <p:spPr>
          <a:xfrm>
            <a:off x="3592164"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4668134"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5768872"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6855522"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helps resolve </a:t>
            </a:r>
            <a:r>
              <a:rPr lang="en-US" dirty="0" err="1" smtClean="0"/>
              <a:t>jumbledness</a:t>
            </a:r>
            <a:r>
              <a:rPr lang="en-US" dirty="0" smtClean="0"/>
              <a:t>?</a:t>
            </a:r>
            <a:endParaRPr lang="en-US" dirty="0"/>
          </a:p>
        </p:txBody>
      </p:sp>
      <p:pic>
        <p:nvPicPr>
          <p:cNvPr id="4" name="Picture 3"/>
          <p:cNvPicPr>
            <a:picLocks noChangeAspect="1"/>
          </p:cNvPicPr>
          <p:nvPr/>
        </p:nvPicPr>
        <p:blipFill>
          <a:blip r:embed="rId2"/>
          <a:stretch>
            <a:fillRect/>
          </a:stretch>
        </p:blipFill>
        <p:spPr>
          <a:xfrm>
            <a:off x="5372112" y="1547279"/>
            <a:ext cx="3479800" cy="4203700"/>
          </a:xfrm>
          <a:prstGeom prst="rect">
            <a:avLst/>
          </a:prstGeom>
        </p:spPr>
      </p:pic>
      <p:pic>
        <p:nvPicPr>
          <p:cNvPr id="5" name="Picture 4"/>
          <p:cNvPicPr>
            <a:picLocks noChangeAspect="1"/>
          </p:cNvPicPr>
          <p:nvPr/>
        </p:nvPicPr>
        <p:blipFill>
          <a:blip r:embed="rId3"/>
          <a:stretch>
            <a:fillRect/>
          </a:stretch>
        </p:blipFill>
        <p:spPr>
          <a:xfrm>
            <a:off x="281281" y="1553638"/>
            <a:ext cx="3454400" cy="4191000"/>
          </a:xfrm>
          <a:prstGeom prst="rect">
            <a:avLst/>
          </a:prstGeom>
        </p:spPr>
      </p:pic>
      <p:sp>
        <p:nvSpPr>
          <p:cNvPr id="6" name="TextBox 5"/>
          <p:cNvSpPr txBox="1"/>
          <p:nvPr/>
        </p:nvSpPr>
        <p:spPr>
          <a:xfrm>
            <a:off x="3742275" y="2810927"/>
            <a:ext cx="1770061" cy="923330"/>
          </a:xfrm>
          <a:prstGeom prst="rect">
            <a:avLst/>
          </a:prstGeom>
          <a:noFill/>
        </p:spPr>
        <p:txBody>
          <a:bodyPr wrap="none" rtlCol="0">
            <a:spAutoFit/>
          </a:bodyPr>
          <a:lstStyle/>
          <a:p>
            <a:r>
              <a:rPr lang="en-US" dirty="0" smtClean="0"/>
              <a:t>Width?</a:t>
            </a:r>
          </a:p>
          <a:p>
            <a:r>
              <a:rPr lang="en-US" dirty="0" smtClean="0"/>
              <a:t>Length?</a:t>
            </a:r>
          </a:p>
          <a:p>
            <a:r>
              <a:rPr lang="en-US" dirty="0" smtClean="0"/>
              <a:t>Number of dots?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 what does model building look like</a:t>
            </a:r>
            <a:endParaRPr lang="en-US" dirty="0"/>
          </a:p>
        </p:txBody>
      </p:sp>
      <p:sp>
        <p:nvSpPr>
          <p:cNvPr id="5" name="TextBox 4"/>
          <p:cNvSpPr txBox="1"/>
          <p:nvPr/>
        </p:nvSpPr>
        <p:spPr>
          <a:xfrm>
            <a:off x="467544" y="1747324"/>
            <a:ext cx="8208912" cy="4524316"/>
          </a:xfrm>
          <a:prstGeom prst="rect">
            <a:avLst/>
          </a:prstGeom>
          <a:noFill/>
        </p:spPr>
        <p:txBody>
          <a:bodyPr wrap="square" rtlCol="0">
            <a:spAutoFit/>
          </a:bodyPr>
          <a:lstStyle/>
          <a:p>
            <a:r>
              <a:rPr lang="en-US" dirty="0" smtClean="0"/>
              <a:t>Given the attribute written in the middle of the circle……</a:t>
            </a:r>
          </a:p>
          <a:p>
            <a:endParaRPr lang="en-US" dirty="0" smtClean="0"/>
          </a:p>
          <a:p>
            <a:endParaRPr lang="en-US" dirty="0" smtClean="0"/>
          </a:p>
          <a:p>
            <a:endParaRPr lang="en-US" dirty="0" smtClean="0"/>
          </a:p>
          <a:p>
            <a:endParaRPr lang="en-US" dirty="0" smtClean="0"/>
          </a:p>
          <a:p>
            <a:r>
              <a:rPr lang="en-US" dirty="0" smtClean="0"/>
              <a:t>There’s ways to split them up, like length of the string</a:t>
            </a:r>
          </a:p>
          <a:p>
            <a:endParaRPr lang="en-US" dirty="0" smtClean="0"/>
          </a:p>
          <a:p>
            <a:endParaRPr lang="en-US" dirty="0" smtClean="0"/>
          </a:p>
          <a:p>
            <a:endParaRPr lang="en-US" dirty="0" smtClean="0"/>
          </a:p>
          <a:p>
            <a:endParaRPr lang="en-US" dirty="0" smtClean="0"/>
          </a:p>
          <a:p>
            <a:r>
              <a:rPr lang="en-US" dirty="0" smtClean="0"/>
              <a:t>Or the nature of the first letter (consonant / vowel)</a:t>
            </a:r>
          </a:p>
          <a:p>
            <a:endParaRPr lang="en-US" dirty="0" smtClean="0"/>
          </a:p>
          <a:p>
            <a:endParaRPr lang="en-US" dirty="0" smtClean="0"/>
          </a:p>
          <a:p>
            <a:endParaRPr lang="en-US" dirty="0" smtClean="0"/>
          </a:p>
          <a:p>
            <a:endParaRPr lang="en-US" dirty="0" smtClean="0"/>
          </a:p>
          <a:p>
            <a:endParaRPr lang="en-US" dirty="0"/>
          </a:p>
        </p:txBody>
      </p:sp>
      <p:sp>
        <p:nvSpPr>
          <p:cNvPr id="6" name="Oval 5"/>
          <p:cNvSpPr/>
          <p:nvPr/>
        </p:nvSpPr>
        <p:spPr>
          <a:xfrm>
            <a:off x="1460930"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7" name="Oval 6"/>
          <p:cNvSpPr/>
          <p:nvPr/>
        </p:nvSpPr>
        <p:spPr>
          <a:xfrm>
            <a:off x="2503621"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8" name="Oval 7"/>
          <p:cNvSpPr/>
          <p:nvPr/>
        </p:nvSpPr>
        <p:spPr>
          <a:xfrm>
            <a:off x="3592164"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9" name="Oval 8"/>
          <p:cNvSpPr/>
          <p:nvPr/>
        </p:nvSpPr>
        <p:spPr>
          <a:xfrm>
            <a:off x="4668134"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0" name="Oval 9"/>
          <p:cNvSpPr/>
          <p:nvPr/>
        </p:nvSpPr>
        <p:spPr>
          <a:xfrm>
            <a:off x="5768872"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1" name="Oval 10"/>
          <p:cNvSpPr/>
          <p:nvPr/>
        </p:nvSpPr>
        <p:spPr>
          <a:xfrm>
            <a:off x="6855522"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2" name="Oval 11"/>
          <p:cNvSpPr/>
          <p:nvPr/>
        </p:nvSpPr>
        <p:spPr>
          <a:xfrm>
            <a:off x="467544"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13" name="Oval 12"/>
          <p:cNvSpPr/>
          <p:nvPr/>
        </p:nvSpPr>
        <p:spPr>
          <a:xfrm>
            <a:off x="1556087"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14" name="Oval 13"/>
          <p:cNvSpPr/>
          <p:nvPr/>
        </p:nvSpPr>
        <p:spPr>
          <a:xfrm>
            <a:off x="2632057"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5" name="Oval 14"/>
          <p:cNvSpPr/>
          <p:nvPr/>
        </p:nvSpPr>
        <p:spPr>
          <a:xfrm>
            <a:off x="5582534"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6" name="Oval 15"/>
          <p:cNvSpPr/>
          <p:nvPr/>
        </p:nvSpPr>
        <p:spPr>
          <a:xfrm>
            <a:off x="6675406"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7" name="Oval 16"/>
          <p:cNvSpPr/>
          <p:nvPr/>
        </p:nvSpPr>
        <p:spPr>
          <a:xfrm>
            <a:off x="7762056"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8" name="Oval 17"/>
          <p:cNvSpPr/>
          <p:nvPr/>
        </p:nvSpPr>
        <p:spPr>
          <a:xfrm>
            <a:off x="451803" y="495737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9" name="Oval 18"/>
          <p:cNvSpPr/>
          <p:nvPr/>
        </p:nvSpPr>
        <p:spPr>
          <a:xfrm>
            <a:off x="1494494" y="495737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20" name="Oval 19"/>
          <p:cNvSpPr/>
          <p:nvPr/>
        </p:nvSpPr>
        <p:spPr>
          <a:xfrm>
            <a:off x="2537330" y="495737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1" name="Oval 20"/>
          <p:cNvSpPr/>
          <p:nvPr/>
        </p:nvSpPr>
        <p:spPr>
          <a:xfrm>
            <a:off x="5649377" y="4984325"/>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2" name="Oval 21"/>
          <p:cNvSpPr/>
          <p:nvPr/>
        </p:nvSpPr>
        <p:spPr>
          <a:xfrm>
            <a:off x="6750115" y="495737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23" name="Oval 22"/>
          <p:cNvSpPr/>
          <p:nvPr/>
        </p:nvSpPr>
        <p:spPr>
          <a:xfrm>
            <a:off x="7836765" y="4984325"/>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 what does model building look like</a:t>
            </a:r>
            <a:endParaRPr lang="en-US" dirty="0"/>
          </a:p>
        </p:txBody>
      </p:sp>
      <p:sp>
        <p:nvSpPr>
          <p:cNvPr id="5" name="TextBox 4"/>
          <p:cNvSpPr txBox="1"/>
          <p:nvPr/>
        </p:nvSpPr>
        <p:spPr>
          <a:xfrm>
            <a:off x="467544" y="1747324"/>
            <a:ext cx="8208912" cy="4524316"/>
          </a:xfrm>
          <a:prstGeom prst="rect">
            <a:avLst/>
          </a:prstGeom>
          <a:noFill/>
        </p:spPr>
        <p:txBody>
          <a:bodyPr wrap="square" rtlCol="0">
            <a:spAutoFit/>
          </a:bodyPr>
          <a:lstStyle/>
          <a:p>
            <a:r>
              <a:rPr lang="en-US" dirty="0" smtClean="0"/>
              <a:t>Start with all the instances</a:t>
            </a:r>
          </a:p>
          <a:p>
            <a:endParaRPr lang="en-US" dirty="0" smtClean="0"/>
          </a:p>
          <a:p>
            <a:endParaRPr lang="en-US" dirty="0" smtClean="0"/>
          </a:p>
          <a:p>
            <a:endParaRPr lang="en-US" dirty="0" smtClean="0"/>
          </a:p>
          <a:p>
            <a:endParaRPr lang="en-US" dirty="0" smtClean="0"/>
          </a:p>
          <a:p>
            <a:r>
              <a:rPr lang="en-US" dirty="0" smtClean="0"/>
              <a:t>Consider all the ways of splitting the instance into a number of groups</a:t>
            </a:r>
          </a:p>
          <a:p>
            <a:pPr algn="ctr"/>
            <a:endParaRPr lang="en-US" dirty="0" smtClean="0"/>
          </a:p>
          <a:p>
            <a:pPr algn="ctr"/>
            <a:r>
              <a:rPr lang="en-US" dirty="0" smtClean="0"/>
              <a:t>approach A</a:t>
            </a:r>
          </a:p>
          <a:p>
            <a:endParaRPr lang="en-US" dirty="0" smtClean="0"/>
          </a:p>
          <a:p>
            <a:endParaRPr lang="en-US" dirty="0" smtClean="0"/>
          </a:p>
          <a:p>
            <a:endParaRPr lang="en-US" dirty="0" smtClean="0"/>
          </a:p>
          <a:p>
            <a:pPr algn="ctr"/>
            <a:r>
              <a:rPr lang="en-US" dirty="0" smtClean="0"/>
              <a:t>approach B</a:t>
            </a:r>
          </a:p>
          <a:p>
            <a:endParaRPr lang="en-US" dirty="0" smtClean="0"/>
          </a:p>
          <a:p>
            <a:endParaRPr lang="en-US" dirty="0" smtClean="0"/>
          </a:p>
          <a:p>
            <a:r>
              <a:rPr lang="en-US" dirty="0" smtClean="0"/>
              <a:t>Keep the one that reduces entropy the most, then do that recursively for each node.</a:t>
            </a:r>
          </a:p>
          <a:p>
            <a:r>
              <a:rPr lang="en-US" dirty="0" smtClean="0"/>
              <a:t>This is called </a:t>
            </a:r>
            <a:r>
              <a:rPr lang="en-US" dirty="0" err="1" smtClean="0"/>
              <a:t>maximising</a:t>
            </a:r>
            <a:r>
              <a:rPr lang="en-US" dirty="0" smtClean="0"/>
              <a:t> the information gain  at each step</a:t>
            </a:r>
          </a:p>
        </p:txBody>
      </p:sp>
      <p:sp>
        <p:nvSpPr>
          <p:cNvPr id="6" name="Oval 5"/>
          <p:cNvSpPr/>
          <p:nvPr/>
        </p:nvSpPr>
        <p:spPr>
          <a:xfrm>
            <a:off x="1460930"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7" name="Oval 6"/>
          <p:cNvSpPr/>
          <p:nvPr/>
        </p:nvSpPr>
        <p:spPr>
          <a:xfrm>
            <a:off x="2503621"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8" name="Oval 7"/>
          <p:cNvSpPr/>
          <p:nvPr/>
        </p:nvSpPr>
        <p:spPr>
          <a:xfrm>
            <a:off x="3592164"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9" name="Oval 8"/>
          <p:cNvSpPr/>
          <p:nvPr/>
        </p:nvSpPr>
        <p:spPr>
          <a:xfrm>
            <a:off x="4668134"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0" name="Oval 9"/>
          <p:cNvSpPr/>
          <p:nvPr/>
        </p:nvSpPr>
        <p:spPr>
          <a:xfrm>
            <a:off x="5768872"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1" name="Oval 10"/>
          <p:cNvSpPr/>
          <p:nvPr/>
        </p:nvSpPr>
        <p:spPr>
          <a:xfrm>
            <a:off x="6855522"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2" name="Oval 11"/>
          <p:cNvSpPr/>
          <p:nvPr/>
        </p:nvSpPr>
        <p:spPr>
          <a:xfrm>
            <a:off x="467544"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13" name="Oval 12"/>
          <p:cNvSpPr/>
          <p:nvPr/>
        </p:nvSpPr>
        <p:spPr>
          <a:xfrm>
            <a:off x="1556087"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14" name="Oval 13"/>
          <p:cNvSpPr/>
          <p:nvPr/>
        </p:nvSpPr>
        <p:spPr>
          <a:xfrm>
            <a:off x="2632057"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5" name="Oval 14"/>
          <p:cNvSpPr/>
          <p:nvPr/>
        </p:nvSpPr>
        <p:spPr>
          <a:xfrm>
            <a:off x="5582534"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6" name="Oval 15"/>
          <p:cNvSpPr/>
          <p:nvPr/>
        </p:nvSpPr>
        <p:spPr>
          <a:xfrm>
            <a:off x="6675406"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7" name="Oval 16"/>
          <p:cNvSpPr/>
          <p:nvPr/>
        </p:nvSpPr>
        <p:spPr>
          <a:xfrm>
            <a:off x="7762056"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8" name="Oval 17"/>
          <p:cNvSpPr/>
          <p:nvPr/>
        </p:nvSpPr>
        <p:spPr>
          <a:xfrm>
            <a:off x="451803"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9" name="Oval 18"/>
          <p:cNvSpPr/>
          <p:nvPr/>
        </p:nvSpPr>
        <p:spPr>
          <a:xfrm>
            <a:off x="1494494"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20" name="Oval 19"/>
          <p:cNvSpPr/>
          <p:nvPr/>
        </p:nvSpPr>
        <p:spPr>
          <a:xfrm>
            <a:off x="2537330"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1" name="Oval 20"/>
          <p:cNvSpPr/>
          <p:nvPr/>
        </p:nvSpPr>
        <p:spPr>
          <a:xfrm>
            <a:off x="5649377"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2" name="Oval 21"/>
          <p:cNvSpPr/>
          <p:nvPr/>
        </p:nvSpPr>
        <p:spPr>
          <a:xfrm>
            <a:off x="6750115" y="4680487"/>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23" name="Oval 22"/>
          <p:cNvSpPr/>
          <p:nvPr/>
        </p:nvSpPr>
        <p:spPr>
          <a:xfrm>
            <a:off x="7836765"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 – what does model-building look like</a:t>
            </a:r>
            <a:endParaRPr lang="en-US" dirty="0"/>
          </a:p>
        </p:txBody>
      </p:sp>
      <p:sp>
        <p:nvSpPr>
          <p:cNvPr id="5" name="TextBox 4"/>
          <p:cNvSpPr txBox="1"/>
          <p:nvPr/>
        </p:nvSpPr>
        <p:spPr>
          <a:xfrm>
            <a:off x="1781614" y="2116939"/>
            <a:ext cx="4759273" cy="2308324"/>
          </a:xfrm>
          <a:prstGeom prst="rect">
            <a:avLst/>
          </a:prstGeom>
          <a:noFill/>
        </p:spPr>
        <p:txBody>
          <a:bodyPr wrap="none" rtlCol="0">
            <a:spAutoFit/>
          </a:bodyPr>
          <a:lstStyle/>
          <a:p>
            <a:r>
              <a:rPr lang="en-US" dirty="0" err="1" smtClean="0"/>
              <a:t>petalwidth</a:t>
            </a:r>
            <a:r>
              <a:rPr lang="en-US" dirty="0" smtClean="0"/>
              <a:t> &lt;= 0.6: Iris-</a:t>
            </a:r>
            <a:r>
              <a:rPr lang="en-US" dirty="0" err="1" smtClean="0"/>
              <a:t>setosa</a:t>
            </a:r>
            <a:r>
              <a:rPr lang="en-US" dirty="0" smtClean="0"/>
              <a:t> (50.0)</a:t>
            </a:r>
          </a:p>
          <a:p>
            <a:r>
              <a:rPr lang="en-US" dirty="0" err="1" smtClean="0"/>
              <a:t>petalwidth</a:t>
            </a:r>
            <a:r>
              <a:rPr lang="en-US" dirty="0" smtClean="0"/>
              <a:t> &gt; 0.6</a:t>
            </a:r>
          </a:p>
          <a:p>
            <a:r>
              <a:rPr lang="en-US" dirty="0" smtClean="0"/>
              <a:t>|   </a:t>
            </a:r>
            <a:r>
              <a:rPr lang="en-US" dirty="0" err="1" smtClean="0"/>
              <a:t>petalwidth</a:t>
            </a:r>
            <a:r>
              <a:rPr lang="en-US" dirty="0" smtClean="0"/>
              <a:t> &lt;= 1.7</a:t>
            </a:r>
          </a:p>
          <a:p>
            <a:r>
              <a:rPr lang="en-US" dirty="0" smtClean="0"/>
              <a:t>|   |   </a:t>
            </a:r>
            <a:r>
              <a:rPr lang="en-US" dirty="0" err="1" smtClean="0"/>
              <a:t>petallength</a:t>
            </a:r>
            <a:r>
              <a:rPr lang="en-US" dirty="0" smtClean="0"/>
              <a:t> &lt;= 4.9: Iris-</a:t>
            </a:r>
            <a:r>
              <a:rPr lang="en-US" dirty="0" err="1" smtClean="0"/>
              <a:t>versicolor</a:t>
            </a:r>
            <a:r>
              <a:rPr lang="en-US" dirty="0" smtClean="0"/>
              <a:t> (48.0/1.0)</a:t>
            </a:r>
          </a:p>
          <a:p>
            <a:r>
              <a:rPr lang="en-US" dirty="0" smtClean="0"/>
              <a:t>|   |   </a:t>
            </a:r>
            <a:r>
              <a:rPr lang="en-US" dirty="0" err="1" smtClean="0"/>
              <a:t>petallength</a:t>
            </a:r>
            <a:r>
              <a:rPr lang="en-US" dirty="0" smtClean="0"/>
              <a:t> &gt; 4.9</a:t>
            </a:r>
          </a:p>
          <a:p>
            <a:r>
              <a:rPr lang="en-US" dirty="0" smtClean="0"/>
              <a:t>|   |   |   </a:t>
            </a:r>
            <a:r>
              <a:rPr lang="en-US" dirty="0" err="1" smtClean="0"/>
              <a:t>petalwidth</a:t>
            </a:r>
            <a:r>
              <a:rPr lang="en-US" dirty="0" smtClean="0"/>
              <a:t> &lt;= 1.5: Iris-</a:t>
            </a:r>
            <a:r>
              <a:rPr lang="en-US" dirty="0" err="1" smtClean="0"/>
              <a:t>virginica</a:t>
            </a:r>
            <a:r>
              <a:rPr lang="en-US" dirty="0" smtClean="0"/>
              <a:t> (3.0)</a:t>
            </a:r>
          </a:p>
          <a:p>
            <a:r>
              <a:rPr lang="en-US" dirty="0" smtClean="0"/>
              <a:t>|   |   |   </a:t>
            </a:r>
            <a:r>
              <a:rPr lang="en-US" dirty="0" err="1" smtClean="0"/>
              <a:t>petalwidth</a:t>
            </a:r>
            <a:r>
              <a:rPr lang="en-US" dirty="0" smtClean="0"/>
              <a:t> &gt; 1.5: Iris-</a:t>
            </a:r>
            <a:r>
              <a:rPr lang="en-US" dirty="0" err="1" smtClean="0"/>
              <a:t>versicolor</a:t>
            </a:r>
            <a:r>
              <a:rPr lang="en-US" dirty="0" smtClean="0"/>
              <a:t> (3.0/1.0)</a:t>
            </a:r>
          </a:p>
          <a:p>
            <a:r>
              <a:rPr lang="en-US" dirty="0" smtClean="0"/>
              <a:t>|   </a:t>
            </a:r>
            <a:r>
              <a:rPr lang="en-US" dirty="0" err="1" smtClean="0"/>
              <a:t>petalwidth</a:t>
            </a:r>
            <a:r>
              <a:rPr lang="en-US" dirty="0" smtClean="0"/>
              <a:t> &gt; 1.7: Iris-</a:t>
            </a:r>
            <a:r>
              <a:rPr lang="en-US" dirty="0" err="1" smtClean="0"/>
              <a:t>virginica</a:t>
            </a:r>
            <a:r>
              <a:rPr lang="en-US" dirty="0" smtClean="0"/>
              <a:t> (46.0/1.0)</a:t>
            </a:r>
            <a:endParaRPr lang="en-US" dirty="0"/>
          </a:p>
        </p:txBody>
      </p:sp>
      <p:sp>
        <p:nvSpPr>
          <p:cNvPr id="4" name="TextBox 3"/>
          <p:cNvSpPr txBox="1"/>
          <p:nvPr/>
        </p:nvSpPr>
        <p:spPr>
          <a:xfrm>
            <a:off x="763890" y="1604099"/>
            <a:ext cx="7095099" cy="369332"/>
          </a:xfrm>
          <a:prstGeom prst="rect">
            <a:avLst/>
          </a:prstGeom>
          <a:noFill/>
        </p:spPr>
        <p:txBody>
          <a:bodyPr wrap="none" rtlCol="0">
            <a:spAutoFit/>
          </a:bodyPr>
          <a:lstStyle/>
          <a:p>
            <a:r>
              <a:rPr lang="en-US" dirty="0" smtClean="0"/>
              <a:t>Stop when further splitting doesn’t improve the entropy enough (or at all)</a:t>
            </a:r>
            <a:endParaRPr lang="en-US" dirty="0"/>
          </a:p>
        </p:txBody>
      </p:sp>
      <p:sp>
        <p:nvSpPr>
          <p:cNvPr id="6" name="Rectangle 5"/>
          <p:cNvSpPr/>
          <p:nvPr/>
        </p:nvSpPr>
        <p:spPr>
          <a:xfrm>
            <a:off x="257206" y="5268910"/>
            <a:ext cx="8682677" cy="369332"/>
          </a:xfrm>
          <a:prstGeom prst="rect">
            <a:avLst/>
          </a:prstGeom>
        </p:spPr>
        <p:txBody>
          <a:bodyPr wrap="square">
            <a:spAutoFit/>
          </a:bodyPr>
          <a:lstStyle/>
          <a:p>
            <a:r>
              <a:rPr lang="en-US" dirty="0" err="1" smtClean="0"/>
              <a:t>http://en.wikipedia.org/wiki/List_of_important_publications_in_computer_science</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Let’s try it J48</a:t>
            </a:r>
            <a:endParaRPr lang="en-US" dirty="0"/>
          </a:p>
        </p:txBody>
      </p:sp>
      <p:sp>
        <p:nvSpPr>
          <p:cNvPr id="3" name="Content Placeholder 2"/>
          <p:cNvSpPr>
            <a:spLocks noGrp="1"/>
          </p:cNvSpPr>
          <p:nvPr>
            <p:ph idx="1"/>
          </p:nvPr>
        </p:nvSpPr>
        <p:spPr/>
        <p:txBody>
          <a:bodyPr/>
          <a:lstStyle/>
          <a:p>
            <a:r>
              <a:rPr lang="en-US" dirty="0" smtClean="0"/>
              <a:t>Run the J-48 Decision Tree algorithm</a:t>
            </a:r>
          </a:p>
          <a:p>
            <a:endParaRPr lang="en-US" dirty="0" smtClean="0"/>
          </a:p>
          <a:p>
            <a:r>
              <a:rPr lang="en-US" dirty="0" smtClean="0"/>
              <a:t>This time, use </a:t>
            </a:r>
            <a:r>
              <a:rPr lang="en-US" dirty="0" err="1" smtClean="0"/>
              <a:t>n</a:t>
            </a:r>
            <a:r>
              <a:rPr lang="en-US" dirty="0" smtClean="0"/>
              <a:t>-fold cross validation</a:t>
            </a:r>
          </a:p>
          <a:p>
            <a:pPr lvl="1"/>
            <a:r>
              <a:rPr lang="en-US" dirty="0" smtClean="0"/>
              <a:t>I’ll explain it later. </a:t>
            </a:r>
            <a:endParaRPr lang="en-US" dirty="0"/>
          </a:p>
        </p:txBody>
      </p:sp>
      <p:sp>
        <p:nvSpPr>
          <p:cNvPr id="4" name="Rectangle 3"/>
          <p:cNvSpPr/>
          <p:nvPr/>
        </p:nvSpPr>
        <p:spPr>
          <a:xfrm>
            <a:off x="257206" y="5268910"/>
            <a:ext cx="8682677" cy="369332"/>
          </a:xfrm>
          <a:prstGeom prst="rect">
            <a:avLst/>
          </a:prstGeom>
        </p:spPr>
        <p:txBody>
          <a:bodyPr wrap="square">
            <a:spAutoFit/>
          </a:bodyPr>
          <a:lstStyle/>
          <a:p>
            <a:r>
              <a:rPr lang="en-US" dirty="0" err="1" smtClean="0"/>
              <a:t>http://en.wikipedia.org/wiki/List_of_important_publications_in_computer_science</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One - A toe in the water</a:t>
            </a:r>
            <a:endParaRPr lang="en-US" dirty="0"/>
          </a:p>
        </p:txBody>
      </p:sp>
      <p:sp>
        <p:nvSpPr>
          <p:cNvPr id="3" name="Content Placeholder 2"/>
          <p:cNvSpPr>
            <a:spLocks noGrp="1"/>
          </p:cNvSpPr>
          <p:nvPr>
            <p:ph idx="1"/>
          </p:nvPr>
        </p:nvSpPr>
        <p:spPr/>
        <p:txBody>
          <a:bodyPr/>
          <a:lstStyle/>
          <a:p>
            <a:pPr lvl="1"/>
            <a:endParaRPr lang="en-US" dirty="0" smtClean="0">
              <a:solidFill>
                <a:srgbClr val="000000"/>
              </a:solidFill>
            </a:endParaRPr>
          </a:p>
          <a:p>
            <a:r>
              <a:rPr lang="en-US" dirty="0" smtClean="0">
                <a:solidFill>
                  <a:srgbClr val="000000"/>
                </a:solidFill>
              </a:rPr>
              <a:t>At the end of the instructions you will see a matrix of scatter plots. </a:t>
            </a:r>
          </a:p>
          <a:p>
            <a:pPr lvl="1"/>
            <a:r>
              <a:rPr lang="en-US" dirty="0" smtClean="0">
                <a:solidFill>
                  <a:srgbClr val="000000"/>
                </a:solidFill>
              </a:rPr>
              <a:t>look at “class </a:t>
            </a:r>
            <a:r>
              <a:rPr lang="en-US" dirty="0" err="1" smtClean="0">
                <a:solidFill>
                  <a:srgbClr val="000000"/>
                </a:solidFill>
              </a:rPr>
              <a:t>vs</a:t>
            </a:r>
            <a:r>
              <a:rPr lang="en-US" dirty="0" smtClean="0">
                <a:solidFill>
                  <a:srgbClr val="000000"/>
                </a:solidFill>
              </a:rPr>
              <a:t> class” and experiment with “jitter”</a:t>
            </a:r>
          </a:p>
          <a:p>
            <a:pPr lvl="1">
              <a:buNone/>
            </a:pPr>
            <a:endParaRPr lang="en-US" dirty="0" smtClean="0">
              <a:solidFill>
                <a:srgbClr val="00000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629214" y="1492527"/>
            <a:ext cx="7112000" cy="4572000"/>
          </a:xfrm>
          <a:prstGeom prst="rect">
            <a:avLst/>
          </a:prstGeom>
        </p:spPr>
      </p:pic>
      <p:sp>
        <p:nvSpPr>
          <p:cNvPr id="2" name="Title 1"/>
          <p:cNvSpPr>
            <a:spLocks noGrp="1"/>
          </p:cNvSpPr>
          <p:nvPr>
            <p:ph type="title"/>
          </p:nvPr>
        </p:nvSpPr>
        <p:spPr/>
        <p:txBody>
          <a:bodyPr/>
          <a:lstStyle/>
          <a:p>
            <a:r>
              <a:rPr lang="en-US" dirty="0" smtClean="0"/>
              <a:t>Support Vector Machines</a:t>
            </a:r>
            <a:endParaRPr lang="en-US" dirty="0"/>
          </a:p>
        </p:txBody>
      </p:sp>
      <p:cxnSp>
        <p:nvCxnSpPr>
          <p:cNvPr id="5" name="Straight Connector 4"/>
          <p:cNvCxnSpPr/>
          <p:nvPr/>
        </p:nvCxnSpPr>
        <p:spPr>
          <a:xfrm rot="5400000" flipH="1" flipV="1">
            <a:off x="1033718" y="1878965"/>
            <a:ext cx="4674908" cy="304512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1343448" y="3980470"/>
            <a:ext cx="2610622" cy="1348516"/>
            <a:chOff x="1343448" y="3980470"/>
            <a:chExt cx="2610622" cy="1348516"/>
          </a:xfrm>
        </p:grpSpPr>
        <p:sp>
          <p:nvSpPr>
            <p:cNvPr id="10" name="Oval 9"/>
            <p:cNvSpPr/>
            <p:nvPr/>
          </p:nvSpPr>
          <p:spPr>
            <a:xfrm>
              <a:off x="1707441" y="3980470"/>
              <a:ext cx="141118" cy="15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43448" y="5170216"/>
              <a:ext cx="141118" cy="15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12952" y="4139240"/>
              <a:ext cx="141118" cy="15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230899" y="4852676"/>
              <a:ext cx="141118" cy="1587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Freeform 13"/>
          <p:cNvSpPr/>
          <p:nvPr/>
        </p:nvSpPr>
        <p:spPr>
          <a:xfrm>
            <a:off x="3812952" y="2099733"/>
            <a:ext cx="3180515" cy="3699932"/>
          </a:xfrm>
          <a:custGeom>
            <a:avLst/>
            <a:gdLst>
              <a:gd name="connsiteX0" fmla="*/ 0 w 3475028"/>
              <a:gd name="connsiteY0" fmla="*/ 3281255 h 3419444"/>
              <a:gd name="connsiteX1" fmla="*/ 970185 w 3475028"/>
              <a:gd name="connsiteY1" fmla="*/ 3228332 h 3419444"/>
              <a:gd name="connsiteX2" fmla="*/ 1358260 w 3475028"/>
              <a:gd name="connsiteY2" fmla="*/ 2134580 h 3419444"/>
              <a:gd name="connsiteX3" fmla="*/ 2928197 w 3475028"/>
              <a:gd name="connsiteY3" fmla="*/ 952623 h 3419444"/>
              <a:gd name="connsiteX4" fmla="*/ 3475028 w 3475028"/>
              <a:gd name="connsiteY4" fmla="*/ 0 h 341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028" h="3419444">
                <a:moveTo>
                  <a:pt x="0" y="3281255"/>
                </a:moveTo>
                <a:cubicBezTo>
                  <a:pt x="371904" y="3350349"/>
                  <a:pt x="743809" y="3419444"/>
                  <a:pt x="970185" y="3228332"/>
                </a:cubicBezTo>
                <a:cubicBezTo>
                  <a:pt x="1196561" y="3037220"/>
                  <a:pt x="1031925" y="2513865"/>
                  <a:pt x="1358260" y="2134580"/>
                </a:cubicBezTo>
                <a:cubicBezTo>
                  <a:pt x="1684595" y="1755295"/>
                  <a:pt x="2575402" y="1308386"/>
                  <a:pt x="2928197" y="952623"/>
                </a:cubicBezTo>
                <a:cubicBezTo>
                  <a:pt x="3280992" y="596860"/>
                  <a:pt x="3378010" y="298430"/>
                  <a:pt x="3475028" y="0"/>
                </a:cubicBezTo>
              </a:path>
            </a:pathLst>
          </a:custGeom>
          <a:ln>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0" name="Group 29"/>
          <p:cNvGrpSpPr/>
          <p:nvPr/>
        </p:nvGrpSpPr>
        <p:grpSpPr>
          <a:xfrm>
            <a:off x="1066798" y="4139240"/>
            <a:ext cx="2766820" cy="1660425"/>
            <a:chOff x="1066798" y="4139240"/>
            <a:chExt cx="2766820" cy="1660425"/>
          </a:xfrm>
        </p:grpSpPr>
        <p:cxnSp>
          <p:nvCxnSpPr>
            <p:cNvPr id="17" name="Straight Arrow Connector 16"/>
            <p:cNvCxnSpPr>
              <a:endCxn id="11" idx="3"/>
            </p:cNvCxnSpPr>
            <p:nvPr/>
          </p:nvCxnSpPr>
          <p:spPr>
            <a:xfrm rot="5400000" flipH="1" flipV="1">
              <a:off x="968492" y="5404042"/>
              <a:ext cx="493928" cy="2973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3" idx="3"/>
            </p:cNvCxnSpPr>
            <p:nvPr/>
          </p:nvCxnSpPr>
          <p:spPr>
            <a:xfrm flipV="1">
              <a:off x="1066798" y="4988195"/>
              <a:ext cx="2184767" cy="8114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0" idx="4"/>
            </p:cNvCxnSpPr>
            <p:nvPr/>
          </p:nvCxnSpPr>
          <p:spPr>
            <a:xfrm rot="5400000" flipH="1" flipV="1">
              <a:off x="624400" y="4585380"/>
              <a:ext cx="1599740" cy="707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2" idx="3"/>
            </p:cNvCxnSpPr>
            <p:nvPr/>
          </p:nvCxnSpPr>
          <p:spPr>
            <a:xfrm flipV="1">
              <a:off x="1121342" y="4274759"/>
              <a:ext cx="2712276" cy="1515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a:off x="4588933" y="2099733"/>
            <a:ext cx="304800" cy="32173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0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2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Two. Evaluation</a:t>
            </a:r>
            <a:endParaRPr lang="en-US" dirty="0"/>
          </a:p>
        </p:txBody>
      </p:sp>
      <p:sp>
        <p:nvSpPr>
          <p:cNvPr id="3" name="Content Placeholder 2"/>
          <p:cNvSpPr>
            <a:spLocks noGrp="1"/>
          </p:cNvSpPr>
          <p:nvPr>
            <p:ph idx="1"/>
          </p:nvPr>
        </p:nvSpPr>
        <p:spPr/>
        <p:txBody>
          <a:bodyPr/>
          <a:lstStyle/>
          <a:p>
            <a:pPr>
              <a:buNone/>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endParaRPr lang="en-US" dirty="0" smtClean="0"/>
          </a:p>
          <a:p>
            <a:r>
              <a:rPr lang="en-US" dirty="0" smtClean="0"/>
              <a:t>How do I know which learning algorithm to choose?</a:t>
            </a:r>
          </a:p>
          <a:p>
            <a:r>
              <a:rPr lang="en-US" dirty="0" smtClean="0"/>
              <a:t>You need to know what you need it to be good at</a:t>
            </a:r>
          </a:p>
          <a:p>
            <a:pPr lvl="1"/>
            <a:r>
              <a:rPr lang="en-US" dirty="0" smtClean="0"/>
              <a:t>what are the characteristics of the situation where the learner and model will be situated?</a:t>
            </a:r>
          </a:p>
          <a:p>
            <a:pPr lvl="1"/>
            <a:r>
              <a:rPr lang="en-US" dirty="0" smtClean="0"/>
              <a:t>what kinds of mistakes can we tolerate?</a:t>
            </a:r>
          </a:p>
          <a:p>
            <a:pPr lvl="1"/>
            <a:r>
              <a:rPr lang="en-US" dirty="0" smtClean="0"/>
              <a:t>what kinds of correctness must we guarantee?</a:t>
            </a:r>
          </a:p>
          <a:p>
            <a:pPr lvl="1"/>
            <a:r>
              <a:rPr lang="en-US" dirty="0" smtClean="0"/>
              <a:t>does training time matter?</a:t>
            </a:r>
          </a:p>
          <a:p>
            <a:pPr lvl="1"/>
            <a:r>
              <a:rPr lang="en-US" dirty="0" smtClean="0"/>
              <a:t>does recall time matter?</a:t>
            </a:r>
          </a:p>
          <a:p>
            <a:pPr lvl="1"/>
            <a:r>
              <a:rPr lang="en-US" dirty="0" smtClean="0"/>
              <a:t>does model size matter?</a:t>
            </a:r>
          </a:p>
          <a:p>
            <a:r>
              <a:rPr lang="en-US" dirty="0" smtClean="0"/>
              <a:t>How do you come up with these numbers?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Statistics are tricky, a cautionary tale</a:t>
            </a:r>
            <a:endParaRPr lang="en-US" dirty="0"/>
          </a:p>
        </p:txBody>
      </p:sp>
      <p:sp>
        <p:nvSpPr>
          <p:cNvPr id="3" name="Content Placeholder 2"/>
          <p:cNvSpPr>
            <a:spLocks noGrp="1"/>
          </p:cNvSpPr>
          <p:nvPr>
            <p:ph idx="1"/>
          </p:nvPr>
        </p:nvSpPr>
        <p:spPr/>
        <p:txBody>
          <a:bodyPr/>
          <a:lstStyle/>
          <a:p>
            <a:r>
              <a:rPr lang="en-US" dirty="0" smtClean="0"/>
              <a:t>Let’s imagine that HIV runs at 1% in the community</a:t>
            </a:r>
          </a:p>
          <a:p>
            <a:r>
              <a:rPr lang="en-US" dirty="0" smtClean="0"/>
              <a:t>Let’s imagine that we have a test for HIV that is 95% accurate</a:t>
            </a:r>
          </a:p>
          <a:p>
            <a:r>
              <a:rPr lang="en-US" dirty="0" smtClean="0"/>
              <a:t>Let’s imagine that I return a positive test to HIV. </a:t>
            </a:r>
          </a:p>
          <a:p>
            <a:r>
              <a:rPr lang="en-US" dirty="0" smtClean="0"/>
              <a:t>What is the probability that I have HIV?</a:t>
            </a:r>
          </a:p>
          <a:p>
            <a:endParaRPr lang="en-US" dirty="0" smtClean="0"/>
          </a:p>
          <a:p>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a confusion matrix</a:t>
            </a:r>
            <a:endParaRPr lang="en-US" dirty="0"/>
          </a:p>
        </p:txBody>
      </p:sp>
      <p:graphicFrame>
        <p:nvGraphicFramePr>
          <p:cNvPr id="7" name="Table 6"/>
          <p:cNvGraphicFramePr>
            <a:graphicFrameLocks noGrp="1"/>
          </p:cNvGraphicFramePr>
          <p:nvPr/>
        </p:nvGraphicFramePr>
        <p:xfrm>
          <a:off x="1420635" y="1797227"/>
          <a:ext cx="7255820" cy="3425660"/>
        </p:xfrm>
        <a:graphic>
          <a:graphicData uri="http://schemas.openxmlformats.org/drawingml/2006/table">
            <a:tbl>
              <a:tblPr/>
              <a:tblGrid>
                <a:gridCol w="1955303"/>
                <a:gridCol w="1766839"/>
                <a:gridCol w="1766839"/>
                <a:gridCol w="1766839"/>
              </a:tblGrid>
              <a:tr h="292528">
                <a:tc>
                  <a:txBody>
                    <a:bodyPr/>
                    <a:lstStyle/>
                    <a:p>
                      <a:pPr algn="l" fontAlgn="b"/>
                      <a:endParaRPr lang="en-US" sz="1600" b="0" i="0" u="none" strike="noStrike" dirty="0">
                        <a:latin typeface="Verdana"/>
                      </a:endParaRPr>
                    </a:p>
                  </a:txBody>
                  <a:tcPr marL="12700" marR="12700" marT="12700" marB="0" anchor="b">
                    <a:lnL>
                      <a:noFill/>
                    </a:lnL>
                    <a:lnR>
                      <a:noFill/>
                    </a:lnR>
                    <a:lnT>
                      <a:noFill/>
                    </a:lnT>
                    <a:lnB>
                      <a:noFill/>
                    </a:lnB>
                  </a:tcPr>
                </a:tc>
                <a:tc>
                  <a:txBody>
                    <a:bodyPr/>
                    <a:lstStyle/>
                    <a:p>
                      <a:pPr algn="r" fontAlgn="b"/>
                      <a:r>
                        <a:rPr lang="en-US" sz="1600" b="0" i="0" u="none" strike="noStrike" dirty="0">
                          <a:latin typeface="Verdana"/>
                        </a:rPr>
                        <a:t>True Positive</a:t>
                      </a:r>
                    </a:p>
                  </a:txBody>
                  <a:tcPr marL="12700" marR="12700" marT="12700" marB="0" anchor="b">
                    <a:lnL>
                      <a:noFill/>
                    </a:lnL>
                    <a:lnR>
                      <a:noFill/>
                    </a:lnR>
                    <a:lnT>
                      <a:noFill/>
                    </a:lnT>
                    <a:lnB>
                      <a:noFill/>
                    </a:lnB>
                  </a:tcPr>
                </a:tc>
                <a:tc gridSpan="2">
                  <a:txBody>
                    <a:bodyPr/>
                    <a:lstStyle/>
                    <a:p>
                      <a:pPr algn="l" fontAlgn="b"/>
                      <a:r>
                        <a:rPr lang="en-US" sz="1600" b="0" i="0" u="none" strike="noStrike" dirty="0" smtClean="0">
                          <a:latin typeface="Verdana"/>
                        </a:rPr>
                        <a:t>    True </a:t>
                      </a:r>
                      <a:r>
                        <a:rPr lang="en-US" sz="1600" b="0" i="0" u="none" strike="noStrike" dirty="0">
                          <a:latin typeface="Verdana"/>
                        </a:rPr>
                        <a:t>Negative</a:t>
                      </a:r>
                    </a:p>
                  </a:txBody>
                  <a:tcPr marL="12700" marR="12700" marT="12700" marB="0" anchor="b">
                    <a:lnL>
                      <a:noFill/>
                    </a:lnL>
                    <a:lnR>
                      <a:noFill/>
                    </a:lnR>
                    <a:lnT>
                      <a:noFill/>
                    </a:lnT>
                    <a:lnB>
                      <a:noFill/>
                    </a:lnB>
                  </a:tcPr>
                </a:tc>
                <a:tc hMerge="1">
                  <a:txBody>
                    <a:bodyPr/>
                    <a:lstStyle/>
                    <a:p>
                      <a:endParaRPr lang="en-US"/>
                    </a:p>
                  </a:txBody>
                  <a:tcPr/>
                </a:tc>
              </a:tr>
              <a:tr h="292528">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latin typeface="Verdana"/>
                        </a:rPr>
                        <a:t>Test Positive</a:t>
                      </a:r>
                    </a:p>
                  </a:txBody>
                  <a:tcPr marL="12700" marR="12700" marT="12700" marB="0" anchor="b">
                    <a:lnL>
                      <a:noFill/>
                    </a:lnL>
                    <a:lnR>
                      <a:noFill/>
                    </a:lnR>
                    <a:lnT>
                      <a:noFill/>
                    </a:lnT>
                    <a:lnB>
                      <a:noFill/>
                    </a:lnB>
                  </a:tcPr>
                </a:tc>
                <a:tc>
                  <a:txBody>
                    <a:bodyPr/>
                    <a:lstStyle/>
                    <a:p>
                      <a:pPr algn="r" fontAlgn="b"/>
                      <a:r>
                        <a:rPr lang="en-US" sz="1600" b="0" i="0" u="none" strike="noStrike">
                          <a:latin typeface="Verdana"/>
                        </a:rPr>
                        <a:t>190000</a:t>
                      </a:r>
                    </a:p>
                  </a:txBody>
                  <a:tcPr marL="12700" marR="12700" marT="12700" marB="0" anchor="b">
                    <a:lnL>
                      <a:noFill/>
                    </a:lnL>
                    <a:lnR>
                      <a:noFill/>
                    </a:lnR>
                    <a:lnT>
                      <a:noFill/>
                    </a:lnT>
                    <a:lnB>
                      <a:noFill/>
                    </a:lnB>
                  </a:tcPr>
                </a:tc>
                <a:tc>
                  <a:txBody>
                    <a:bodyPr/>
                    <a:lstStyle/>
                    <a:p>
                      <a:pPr algn="r" fontAlgn="b"/>
                      <a:r>
                        <a:rPr lang="en-US" sz="1600" b="0" i="0" u="none" strike="noStrike" dirty="0">
                          <a:latin typeface="Verdana"/>
                        </a:rPr>
                        <a:t>990000</a:t>
                      </a:r>
                    </a:p>
                  </a:txBody>
                  <a:tcPr marL="12700" marR="12700" marT="12700" marB="0" anchor="b">
                    <a:lnL>
                      <a:noFill/>
                    </a:lnL>
                    <a:lnR>
                      <a:noFill/>
                    </a:lnR>
                    <a:lnT>
                      <a:noFill/>
                    </a:lnT>
                    <a:lnB>
                      <a:noFill/>
                    </a:lnB>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600" b="1" i="0" u="none" strike="noStrike" dirty="0" smtClean="0">
                          <a:latin typeface="Verdana"/>
                        </a:rPr>
                        <a:t>1180000</a:t>
                      </a:r>
                    </a:p>
                  </a:txBody>
                  <a:tcPr marL="12700" marR="12700" marT="12700" marB="0" anchor="b">
                    <a:lnL>
                      <a:noFill/>
                    </a:lnL>
                    <a:lnR>
                      <a:noFill/>
                    </a:lnR>
                    <a:lnT>
                      <a:noFill/>
                    </a:lnT>
                    <a:lnB>
                      <a:noFill/>
                    </a:lnB>
                  </a:tcPr>
                </a:tc>
              </a:tr>
              <a:tr h="292528">
                <a:tc>
                  <a:txBody>
                    <a:bodyPr/>
                    <a:lstStyle/>
                    <a:p>
                      <a:pPr algn="r" fontAlgn="b"/>
                      <a:r>
                        <a:rPr lang="en-US" sz="1600" b="0" i="0" u="none" strike="noStrike" dirty="0" smtClean="0">
                          <a:latin typeface="Verdana"/>
                        </a:rPr>
                        <a:t>Test Negative</a:t>
                      </a:r>
                      <a:endParaRPr lang="en-US" sz="1600" b="1" i="0" u="none" strike="noStrike" dirty="0">
                        <a:latin typeface="Verdana"/>
                      </a:endParaRPr>
                    </a:p>
                  </a:txBody>
                  <a:tcPr marL="12700" marR="12700" marT="12700" marB="0" anchor="b">
                    <a:lnL>
                      <a:noFill/>
                    </a:lnL>
                    <a:lnR>
                      <a:noFill/>
                    </a:lnR>
                    <a:lnT>
                      <a:noFill/>
                    </a:lnT>
                    <a:lnB>
                      <a:noFill/>
                    </a:lnB>
                  </a:tcPr>
                </a:tc>
                <a:tc>
                  <a:txBody>
                    <a:bodyPr/>
                    <a:lstStyle/>
                    <a:p>
                      <a:pPr algn="r" fontAlgn="b"/>
                      <a:r>
                        <a:rPr lang="en-US" sz="1600" b="0" i="0" u="none" strike="noStrike">
                          <a:latin typeface="Verdana"/>
                        </a:rPr>
                        <a:t>10000</a:t>
                      </a:r>
                    </a:p>
                  </a:txBody>
                  <a:tcPr marL="12700" marR="12700" marT="12700" marB="0" anchor="b">
                    <a:lnL>
                      <a:noFill/>
                    </a:lnL>
                    <a:lnR>
                      <a:noFill/>
                    </a:lnR>
                    <a:lnT>
                      <a:noFill/>
                    </a:lnT>
                    <a:lnB>
                      <a:noFill/>
                    </a:lnB>
                  </a:tcPr>
                </a:tc>
                <a:tc>
                  <a:txBody>
                    <a:bodyPr/>
                    <a:lstStyle/>
                    <a:p>
                      <a:pPr algn="r" fontAlgn="b"/>
                      <a:r>
                        <a:rPr lang="en-US" sz="1600" b="0" i="0" u="none" strike="noStrike" dirty="0">
                          <a:latin typeface="Verdana"/>
                        </a:rPr>
                        <a:t>18810000</a:t>
                      </a:r>
                    </a:p>
                  </a:txBody>
                  <a:tcPr marL="12700" marR="12700" marT="12700" marB="0" anchor="b">
                    <a:lnL>
                      <a:noFill/>
                    </a:lnL>
                    <a:lnR>
                      <a:noFill/>
                    </a:lnR>
                    <a:lnT>
                      <a:noFill/>
                    </a:lnT>
                    <a:lnB>
                      <a:noFill/>
                    </a:lnB>
                  </a:tcPr>
                </a:tc>
                <a:tc>
                  <a:txBody>
                    <a:bodyPr/>
                    <a:lstStyle/>
                    <a:p>
                      <a:pPr algn="r" fontAlgn="b"/>
                      <a:r>
                        <a:rPr lang="en-US" sz="1600" b="1" i="0" u="none" strike="noStrike" dirty="0" smtClean="0">
                          <a:latin typeface="Verdana"/>
                        </a:rPr>
                        <a:t>18820000</a:t>
                      </a:r>
                      <a:endParaRPr lang="en-US" sz="1600" b="0" i="0" u="none" strike="noStrike" dirty="0">
                        <a:latin typeface="Verdana"/>
                      </a:endParaRPr>
                    </a:p>
                  </a:txBody>
                  <a:tcPr marL="12700" marR="12700" marT="12700" marB="0" anchor="b">
                    <a:lnL>
                      <a:noFill/>
                    </a:lnL>
                    <a:lnR>
                      <a:noFill/>
                    </a:lnR>
                    <a:lnT>
                      <a:noFill/>
                    </a:lnT>
                    <a:lnB>
                      <a:noFill/>
                    </a:lnB>
                  </a:tcPr>
                </a:tc>
              </a:tr>
              <a:tr h="292528">
                <a:tc>
                  <a:txBody>
                    <a:bodyPr/>
                    <a:lstStyle/>
                    <a:p>
                      <a:pPr algn="r" fontAlgn="b"/>
                      <a:endParaRPr lang="en-US" sz="1600" b="1" i="0" u="none" strike="noStrike" dirty="0">
                        <a:latin typeface="Verdana"/>
                      </a:endParaRPr>
                    </a:p>
                  </a:txBody>
                  <a:tcPr marL="12700" marR="12700" marT="12700" marB="0" anchor="b">
                    <a:lnL>
                      <a:noFill/>
                    </a:lnL>
                    <a:lnR>
                      <a:noFill/>
                    </a:lnR>
                    <a:lnT>
                      <a:noFill/>
                    </a:lnT>
                    <a:lnB>
                      <a:noFill/>
                    </a:lnB>
                  </a:tcPr>
                </a:tc>
                <a:tc>
                  <a:txBody>
                    <a:bodyPr/>
                    <a:lstStyle/>
                    <a:p>
                      <a:pPr algn="r" fontAlgn="b"/>
                      <a:r>
                        <a:rPr lang="en-US" sz="1600" b="1" i="0" u="none" strike="noStrike">
                          <a:latin typeface="Verdana"/>
                        </a:rPr>
                        <a:t>200000</a:t>
                      </a:r>
                    </a:p>
                  </a:txBody>
                  <a:tcPr marL="12700" marR="12700" marT="12700" marB="0" anchor="b">
                    <a:lnL>
                      <a:noFill/>
                    </a:lnL>
                    <a:lnR>
                      <a:noFill/>
                    </a:lnR>
                    <a:lnT>
                      <a:noFill/>
                    </a:lnT>
                    <a:lnB>
                      <a:noFill/>
                    </a:lnB>
                  </a:tcPr>
                </a:tc>
                <a:tc>
                  <a:txBody>
                    <a:bodyPr/>
                    <a:lstStyle/>
                    <a:p>
                      <a:pPr algn="r" fontAlgn="b"/>
                      <a:r>
                        <a:rPr lang="en-US" sz="1600" b="1" i="0" u="none" strike="noStrike">
                          <a:latin typeface="Verdana"/>
                        </a:rPr>
                        <a:t>19800000</a:t>
                      </a:r>
                    </a:p>
                  </a:txBody>
                  <a:tcPr marL="12700" marR="12700" marT="12700" marB="0" anchor="b">
                    <a:lnL>
                      <a:noFill/>
                    </a:lnL>
                    <a:lnR>
                      <a:noFill/>
                    </a:lnR>
                    <a:lnT>
                      <a:noFill/>
                    </a:lnT>
                    <a:lnB>
                      <a:noFill/>
                    </a:lnB>
                  </a:tcPr>
                </a:tc>
                <a:tc>
                  <a:txBody>
                    <a:bodyPr/>
                    <a:lstStyle/>
                    <a:p>
                      <a:pPr algn="r" fontAlgn="b"/>
                      <a:r>
                        <a:rPr lang="en-US" sz="1600" b="1" i="0" u="none" strike="noStrike" dirty="0" smtClean="0">
                          <a:latin typeface="Verdana"/>
                        </a:rPr>
                        <a:t>20000000</a:t>
                      </a:r>
                      <a:endParaRPr lang="en-US" sz="1600" b="0" i="0" u="none" strike="noStrike" dirty="0">
                        <a:latin typeface="Verdana"/>
                      </a:endParaRPr>
                    </a:p>
                  </a:txBody>
                  <a:tcPr marL="12700" marR="12700" marT="12700" marB="0" anchor="b">
                    <a:lnL>
                      <a:noFill/>
                    </a:lnL>
                    <a:lnR>
                      <a:noFill/>
                    </a:lnR>
                    <a:lnT>
                      <a:noFill/>
                    </a:lnT>
                    <a:lnB>
                      <a:noFill/>
                    </a:lnB>
                  </a:tcPr>
                </a:tc>
              </a:tr>
              <a:tr h="292528">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r>
              <a:tr h="292528">
                <a:tc>
                  <a:txBody>
                    <a:bodyPr/>
                    <a:lstStyle/>
                    <a:p>
                      <a:pPr algn="l" fontAlgn="b"/>
                      <a:endParaRPr lang="en-US" sz="1600" b="0" i="0" u="none" strike="noStrike" dirty="0">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r>
              <a:tr h="292528">
                <a:tc>
                  <a:txBody>
                    <a:bodyPr/>
                    <a:lstStyle/>
                    <a:p>
                      <a:pPr algn="l" fontAlgn="b"/>
                      <a:r>
                        <a:rPr lang="en-US" sz="1600" b="0" i="0" u="none" strike="noStrike">
                          <a:latin typeface="Verdana"/>
                        </a:rPr>
                        <a:t>Accuracy</a:t>
                      </a:r>
                    </a:p>
                  </a:txBody>
                  <a:tcPr marL="12700" marR="12700" marT="12700" marB="0" anchor="b">
                    <a:lnL>
                      <a:noFill/>
                    </a:lnL>
                    <a:lnR>
                      <a:noFill/>
                    </a:lnR>
                    <a:lnT>
                      <a:noFill/>
                    </a:lnT>
                    <a:lnB>
                      <a:noFill/>
                    </a:lnB>
                  </a:tcPr>
                </a:tc>
                <a:tc>
                  <a:txBody>
                    <a:bodyPr/>
                    <a:lstStyle/>
                    <a:p>
                      <a:pPr algn="r" fontAlgn="b"/>
                      <a:r>
                        <a:rPr lang="en-US" sz="1600" b="0" i="0" u="none" strike="noStrike">
                          <a:latin typeface="Verdana"/>
                        </a:rPr>
                        <a:t>0.95</a:t>
                      </a: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r>
              <a:tr h="292528">
                <a:tc>
                  <a:txBody>
                    <a:bodyPr/>
                    <a:lstStyle/>
                    <a:p>
                      <a:pPr algn="l" fontAlgn="b"/>
                      <a:r>
                        <a:rPr lang="en-US" sz="1600" b="0" i="0" u="none" strike="noStrike">
                          <a:latin typeface="Verdana"/>
                        </a:rPr>
                        <a:t>Prevalence</a:t>
                      </a:r>
                    </a:p>
                  </a:txBody>
                  <a:tcPr marL="12700" marR="12700" marT="12700" marB="0" anchor="b">
                    <a:lnL>
                      <a:noFill/>
                    </a:lnL>
                    <a:lnR>
                      <a:noFill/>
                    </a:lnR>
                    <a:lnT>
                      <a:noFill/>
                    </a:lnT>
                    <a:lnB>
                      <a:noFill/>
                    </a:lnB>
                  </a:tcPr>
                </a:tc>
                <a:tc>
                  <a:txBody>
                    <a:bodyPr/>
                    <a:lstStyle/>
                    <a:p>
                      <a:pPr algn="r" fontAlgn="b"/>
                      <a:r>
                        <a:rPr lang="en-US" sz="1600" b="0" i="0" u="none" strike="noStrike">
                          <a:latin typeface="Verdana"/>
                        </a:rPr>
                        <a:t>0.01</a:t>
                      </a: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r>
              <a:tr h="292528">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r>
              <a:tr h="292528">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c>
                  <a:txBody>
                    <a:bodyPr/>
                    <a:lstStyle/>
                    <a:p>
                      <a:pPr algn="l" fontAlgn="b"/>
                      <a:endParaRPr lang="en-US" sz="1600" b="0" i="0" u="none" strike="noStrike">
                        <a:latin typeface="Verdana"/>
                      </a:endParaRPr>
                    </a:p>
                  </a:txBody>
                  <a:tcPr marL="12700" marR="12700" marT="12700" marB="0" anchor="b">
                    <a:lnL>
                      <a:noFill/>
                    </a:lnL>
                    <a:lnR>
                      <a:noFill/>
                    </a:lnR>
                    <a:lnT>
                      <a:noFill/>
                    </a:lnT>
                    <a:lnB>
                      <a:noFill/>
                    </a:lnB>
                  </a:tcPr>
                </a:tc>
              </a:tr>
              <a:tr h="292528">
                <a:tc>
                  <a:txBody>
                    <a:bodyPr/>
                    <a:lstStyle/>
                    <a:p>
                      <a:pPr algn="l" fontAlgn="b"/>
                      <a:r>
                        <a:rPr lang="en-US" sz="1600" b="0" i="0" u="none" strike="noStrike" dirty="0" smtClean="0">
                          <a:latin typeface="Verdana"/>
                        </a:rPr>
                        <a:t>What are my</a:t>
                      </a:r>
                      <a:r>
                        <a:rPr lang="en-US" sz="1600" b="0" i="0" u="none" strike="noStrike" baseline="0" dirty="0" smtClean="0">
                          <a:latin typeface="Verdana"/>
                        </a:rPr>
                        <a:t> probabilities?</a:t>
                      </a:r>
                      <a:endParaRPr lang="en-US" sz="1600" b="0" i="0" u="none" strike="noStrike" dirty="0">
                        <a:latin typeface="Verdana"/>
                      </a:endParaRPr>
                    </a:p>
                  </a:txBody>
                  <a:tcPr marL="12700" marR="12700" marT="12700" marB="0" anchor="b">
                    <a:lnL>
                      <a:noFill/>
                    </a:lnL>
                    <a:lnR>
                      <a:noFill/>
                    </a:lnR>
                    <a:lnT>
                      <a:noFill/>
                    </a:lnT>
                    <a:lnB>
                      <a:noFill/>
                    </a:lnB>
                  </a:tcPr>
                </a:tc>
                <a:tc>
                  <a:txBody>
                    <a:bodyPr/>
                    <a:lstStyle/>
                    <a:p>
                      <a:pPr algn="r" fontAlgn="b"/>
                      <a:r>
                        <a:rPr lang="en-US" sz="1600" b="0" i="0" u="none" strike="noStrike">
                          <a:latin typeface="Verdana"/>
                        </a:rPr>
                        <a:t>0.161016949</a:t>
                      </a:r>
                    </a:p>
                  </a:txBody>
                  <a:tcPr marL="12700" marR="12700" marT="12700" marB="0" anchor="b">
                    <a:lnL>
                      <a:noFill/>
                    </a:lnL>
                    <a:lnR>
                      <a:noFill/>
                    </a:lnR>
                    <a:lnT>
                      <a:noFill/>
                    </a:lnT>
                    <a:lnB>
                      <a:noFill/>
                    </a:lnB>
                  </a:tcPr>
                </a:tc>
                <a:tc>
                  <a:txBody>
                    <a:bodyPr/>
                    <a:lstStyle/>
                    <a:p>
                      <a:pPr algn="r" fontAlgn="b"/>
                      <a:r>
                        <a:rPr lang="en-US" sz="1600" b="1" i="0" u="none" strike="noStrike" dirty="0">
                          <a:latin typeface="Verdana"/>
                        </a:rPr>
                        <a:t>0.838983051</a:t>
                      </a:r>
                    </a:p>
                  </a:txBody>
                  <a:tcPr marL="12700" marR="12700" marT="12700" marB="0" anchor="b">
                    <a:lnL>
                      <a:noFill/>
                    </a:lnL>
                    <a:lnR>
                      <a:noFill/>
                    </a:lnR>
                    <a:lnT>
                      <a:noFill/>
                    </a:lnT>
                    <a:lnB>
                      <a:noFill/>
                    </a:lnB>
                  </a:tcPr>
                </a:tc>
                <a:tc>
                  <a:txBody>
                    <a:bodyPr/>
                    <a:lstStyle/>
                    <a:p>
                      <a:pPr algn="l" fontAlgn="b"/>
                      <a:endParaRPr lang="en-US" sz="1600" b="0" i="0" u="none" strike="noStrike" dirty="0">
                        <a:latin typeface="Verdana"/>
                      </a:endParaRPr>
                    </a:p>
                  </a:txBody>
                  <a:tcPr marL="12700" marR="12700" marT="12700" marB="0" anchor="b">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Statistics are tricky, a cautionary tale</a:t>
            </a:r>
            <a:endParaRPr lang="en-US" dirty="0"/>
          </a:p>
        </p:txBody>
      </p:sp>
      <p:sp>
        <p:nvSpPr>
          <p:cNvPr id="3" name="Content Placeholder 2"/>
          <p:cNvSpPr>
            <a:spLocks noGrp="1"/>
          </p:cNvSpPr>
          <p:nvPr>
            <p:ph idx="1"/>
          </p:nvPr>
        </p:nvSpPr>
        <p:spPr/>
        <p:txBody>
          <a:bodyPr/>
          <a:lstStyle/>
          <a:p>
            <a:r>
              <a:rPr lang="en-US" dirty="0" smtClean="0"/>
              <a:t>James and John are trivia buffs from rival towns, and very competitive, they want to find out who’s the best, so they’ll add up all the points they get this year.</a:t>
            </a:r>
          </a:p>
          <a:p>
            <a:r>
              <a:rPr lang="en-US" dirty="0" smtClean="0"/>
              <a:t>They mostly play in their own town, but sometimes play at each-others’ pub</a:t>
            </a:r>
          </a:p>
          <a:p>
            <a:r>
              <a:rPr lang="en-US" dirty="0" smtClean="0"/>
              <a:t>All pubs play games that have a maximum value of 100 points</a:t>
            </a:r>
          </a:p>
          <a:p>
            <a:r>
              <a:rPr lang="en-US" dirty="0" smtClean="0"/>
              <a:t>At the end of the competition, James had a better average score at both towns’ competitions</a:t>
            </a:r>
          </a:p>
          <a:p>
            <a:endParaRPr lang="en-US" dirty="0" smtClean="0"/>
          </a:p>
          <a:p>
            <a:endParaRPr lang="en-US" dirty="0" smtClean="0"/>
          </a:p>
          <a:p>
            <a:r>
              <a:rPr lang="en-US" dirty="0" smtClean="0"/>
              <a:t>Who had the best overall average score?  </a:t>
            </a:r>
          </a:p>
          <a:p>
            <a:endParaRPr lang="en-US"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don’t know, but it could have been John </a:t>
            </a:r>
            <a:endParaRPr lang="en-US" dirty="0"/>
          </a:p>
        </p:txBody>
      </p:sp>
      <p:graphicFrame>
        <p:nvGraphicFramePr>
          <p:cNvPr id="6" name="Table 5"/>
          <p:cNvGraphicFramePr>
            <a:graphicFrameLocks noGrp="1"/>
          </p:cNvGraphicFramePr>
          <p:nvPr/>
        </p:nvGraphicFramePr>
        <p:xfrm>
          <a:off x="467545" y="1725256"/>
          <a:ext cx="3406917" cy="1112520"/>
        </p:xfrm>
        <a:graphic>
          <a:graphicData uri="http://schemas.openxmlformats.org/drawingml/2006/table">
            <a:tbl>
              <a:tblPr firstRow="1" bandRow="1">
                <a:tableStyleId>{5C22544A-7EE6-4342-B048-85BDC9FD1C3A}</a:tableStyleId>
              </a:tblPr>
              <a:tblGrid>
                <a:gridCol w="1542791"/>
                <a:gridCol w="858628"/>
                <a:gridCol w="1005498"/>
              </a:tblGrid>
              <a:tr h="370840">
                <a:tc>
                  <a:txBody>
                    <a:bodyPr/>
                    <a:lstStyle/>
                    <a:p>
                      <a:r>
                        <a:rPr lang="en-US" dirty="0" smtClean="0"/>
                        <a:t>TOWN A</a:t>
                      </a:r>
                      <a:endParaRPr lang="en-US" dirty="0"/>
                    </a:p>
                  </a:txBody>
                  <a:tcPr/>
                </a:tc>
                <a:tc>
                  <a:txBody>
                    <a:bodyPr/>
                    <a:lstStyle/>
                    <a:p>
                      <a:r>
                        <a:rPr lang="en-US" dirty="0" smtClean="0"/>
                        <a:t>James</a:t>
                      </a:r>
                      <a:endParaRPr lang="en-US" dirty="0"/>
                    </a:p>
                  </a:txBody>
                  <a:tcPr/>
                </a:tc>
                <a:tc>
                  <a:txBody>
                    <a:bodyPr/>
                    <a:lstStyle/>
                    <a:p>
                      <a:r>
                        <a:rPr lang="en-US" dirty="0" smtClean="0"/>
                        <a:t>John</a:t>
                      </a:r>
                      <a:endParaRPr lang="en-US" dirty="0"/>
                    </a:p>
                  </a:txBody>
                  <a:tcPr/>
                </a:tc>
              </a:tr>
              <a:tr h="370840">
                <a:tc>
                  <a:txBody>
                    <a:bodyPr/>
                    <a:lstStyle/>
                    <a:p>
                      <a:r>
                        <a:rPr lang="en-US" dirty="0" smtClean="0"/>
                        <a:t>Average Score</a:t>
                      </a:r>
                      <a:endParaRPr lang="en-US" dirty="0"/>
                    </a:p>
                  </a:txBody>
                  <a:tcPr/>
                </a:tc>
                <a:tc>
                  <a:txBody>
                    <a:bodyPr/>
                    <a:lstStyle/>
                    <a:p>
                      <a:r>
                        <a:rPr lang="en-US" dirty="0" smtClean="0"/>
                        <a:t>98</a:t>
                      </a:r>
                      <a:endParaRPr lang="en-US" dirty="0"/>
                    </a:p>
                  </a:txBody>
                  <a:tcPr/>
                </a:tc>
                <a:tc>
                  <a:txBody>
                    <a:bodyPr/>
                    <a:lstStyle/>
                    <a:p>
                      <a:r>
                        <a:rPr lang="en-US" dirty="0" smtClean="0"/>
                        <a:t>90</a:t>
                      </a:r>
                      <a:endParaRPr lang="en-US" dirty="0"/>
                    </a:p>
                  </a:txBody>
                  <a:tcPr/>
                </a:tc>
              </a:tr>
              <a:tr h="370840">
                <a:tc>
                  <a:txBody>
                    <a:bodyPr/>
                    <a:lstStyle/>
                    <a:p>
                      <a:r>
                        <a:rPr lang="en-US" dirty="0" smtClean="0"/>
                        <a:t>Total Games</a:t>
                      </a:r>
                      <a:endParaRPr lang="en-US" dirty="0"/>
                    </a:p>
                  </a:txBody>
                  <a:tcPr/>
                </a:tc>
                <a:tc>
                  <a:txBody>
                    <a:bodyPr/>
                    <a:lstStyle/>
                    <a:p>
                      <a:r>
                        <a:rPr lang="en-US" dirty="0" smtClean="0"/>
                        <a:t>5</a:t>
                      </a:r>
                      <a:endParaRPr lang="en-US" dirty="0"/>
                    </a:p>
                  </a:txBody>
                  <a:tcPr/>
                </a:tc>
                <a:tc>
                  <a:txBody>
                    <a:bodyPr/>
                    <a:lstStyle/>
                    <a:p>
                      <a:r>
                        <a:rPr lang="en-US" dirty="0" smtClean="0"/>
                        <a:t>100</a:t>
                      </a:r>
                      <a:endParaRPr lang="en-US" dirty="0"/>
                    </a:p>
                  </a:txBody>
                  <a:tcPr/>
                </a:tc>
              </a:tr>
            </a:tbl>
          </a:graphicData>
        </a:graphic>
      </p:graphicFrame>
      <p:graphicFrame>
        <p:nvGraphicFramePr>
          <p:cNvPr id="7" name="Table 6"/>
          <p:cNvGraphicFramePr>
            <a:graphicFrameLocks noGrp="1"/>
          </p:cNvGraphicFramePr>
          <p:nvPr/>
        </p:nvGraphicFramePr>
        <p:xfrm>
          <a:off x="467545" y="3336179"/>
          <a:ext cx="3406917" cy="1112520"/>
        </p:xfrm>
        <a:graphic>
          <a:graphicData uri="http://schemas.openxmlformats.org/drawingml/2006/table">
            <a:tbl>
              <a:tblPr firstRow="1" bandRow="1">
                <a:tableStyleId>{5C22544A-7EE6-4342-B048-85BDC9FD1C3A}</a:tableStyleId>
              </a:tblPr>
              <a:tblGrid>
                <a:gridCol w="1542791"/>
                <a:gridCol w="858628"/>
                <a:gridCol w="1005498"/>
              </a:tblGrid>
              <a:tr h="370840">
                <a:tc>
                  <a:txBody>
                    <a:bodyPr/>
                    <a:lstStyle/>
                    <a:p>
                      <a:r>
                        <a:rPr lang="en-US" dirty="0" smtClean="0"/>
                        <a:t>TOWN B</a:t>
                      </a:r>
                      <a:endParaRPr lang="en-US" dirty="0"/>
                    </a:p>
                  </a:txBody>
                  <a:tcPr/>
                </a:tc>
                <a:tc>
                  <a:txBody>
                    <a:bodyPr/>
                    <a:lstStyle/>
                    <a:p>
                      <a:r>
                        <a:rPr lang="en-US" dirty="0" smtClean="0"/>
                        <a:t>James</a:t>
                      </a:r>
                      <a:endParaRPr lang="en-US" dirty="0"/>
                    </a:p>
                  </a:txBody>
                  <a:tcPr/>
                </a:tc>
                <a:tc>
                  <a:txBody>
                    <a:bodyPr/>
                    <a:lstStyle/>
                    <a:p>
                      <a:r>
                        <a:rPr lang="en-US" dirty="0" smtClean="0"/>
                        <a:t>John</a:t>
                      </a:r>
                      <a:endParaRPr lang="en-US" dirty="0"/>
                    </a:p>
                  </a:txBody>
                  <a:tcPr/>
                </a:tc>
              </a:tr>
              <a:tr h="370840">
                <a:tc>
                  <a:txBody>
                    <a:bodyPr/>
                    <a:lstStyle/>
                    <a:p>
                      <a:r>
                        <a:rPr lang="en-US" dirty="0" smtClean="0"/>
                        <a:t>Average Score</a:t>
                      </a:r>
                      <a:endParaRPr lang="en-US" dirty="0"/>
                    </a:p>
                  </a:txBody>
                  <a:tcPr/>
                </a:tc>
                <a:tc>
                  <a:txBody>
                    <a:bodyPr/>
                    <a:lstStyle/>
                    <a:p>
                      <a:r>
                        <a:rPr lang="en-US" dirty="0" smtClean="0"/>
                        <a:t>68</a:t>
                      </a:r>
                      <a:endParaRPr lang="en-US" dirty="0"/>
                    </a:p>
                  </a:txBody>
                  <a:tcPr/>
                </a:tc>
                <a:tc>
                  <a:txBody>
                    <a:bodyPr/>
                    <a:lstStyle/>
                    <a:p>
                      <a:r>
                        <a:rPr lang="en-US" dirty="0" smtClean="0"/>
                        <a:t>60</a:t>
                      </a:r>
                      <a:endParaRPr lang="en-US" dirty="0"/>
                    </a:p>
                  </a:txBody>
                  <a:tcPr/>
                </a:tc>
              </a:tr>
              <a:tr h="370840">
                <a:tc>
                  <a:txBody>
                    <a:bodyPr/>
                    <a:lstStyle/>
                    <a:p>
                      <a:r>
                        <a:rPr lang="en-US" dirty="0" smtClean="0"/>
                        <a:t>Total Games</a:t>
                      </a:r>
                      <a:endParaRPr lang="en-US" dirty="0"/>
                    </a:p>
                  </a:txBody>
                  <a:tcPr/>
                </a:tc>
                <a:tc>
                  <a:txBody>
                    <a:bodyPr/>
                    <a:lstStyle/>
                    <a:p>
                      <a:r>
                        <a:rPr lang="en-US" dirty="0" smtClean="0"/>
                        <a:t>100</a:t>
                      </a:r>
                      <a:endParaRPr lang="en-US" dirty="0"/>
                    </a:p>
                  </a:txBody>
                  <a:tcPr/>
                </a:tc>
                <a:tc>
                  <a:txBody>
                    <a:bodyPr/>
                    <a:lstStyle/>
                    <a:p>
                      <a:r>
                        <a:rPr lang="en-US" dirty="0" smtClean="0"/>
                        <a:t>5</a:t>
                      </a:r>
                      <a:endParaRPr lang="en-US" dirty="0"/>
                    </a:p>
                  </a:txBody>
                  <a:tcPr/>
                </a:tc>
              </a:tr>
            </a:tbl>
          </a:graphicData>
        </a:graphic>
      </p:graphicFrame>
      <p:graphicFrame>
        <p:nvGraphicFramePr>
          <p:cNvPr id="8" name="Table 7"/>
          <p:cNvGraphicFramePr>
            <a:graphicFrameLocks noGrp="1"/>
          </p:cNvGraphicFramePr>
          <p:nvPr/>
        </p:nvGraphicFramePr>
        <p:xfrm>
          <a:off x="5269539" y="2066279"/>
          <a:ext cx="3406917" cy="1854200"/>
        </p:xfrm>
        <a:graphic>
          <a:graphicData uri="http://schemas.openxmlformats.org/drawingml/2006/table">
            <a:tbl>
              <a:tblPr firstRow="1" bandRow="1">
                <a:tableStyleId>{5C22544A-7EE6-4342-B048-85BDC9FD1C3A}</a:tableStyleId>
              </a:tblPr>
              <a:tblGrid>
                <a:gridCol w="1542791"/>
                <a:gridCol w="858628"/>
                <a:gridCol w="1005498"/>
              </a:tblGrid>
              <a:tr h="370840">
                <a:tc>
                  <a:txBody>
                    <a:bodyPr/>
                    <a:lstStyle/>
                    <a:p>
                      <a:r>
                        <a:rPr lang="en-US" dirty="0" smtClean="0"/>
                        <a:t>Combined</a:t>
                      </a:r>
                      <a:endParaRPr lang="en-US" dirty="0"/>
                    </a:p>
                  </a:txBody>
                  <a:tcPr/>
                </a:tc>
                <a:tc>
                  <a:txBody>
                    <a:bodyPr/>
                    <a:lstStyle/>
                    <a:p>
                      <a:r>
                        <a:rPr lang="en-US" dirty="0" smtClean="0"/>
                        <a:t>James</a:t>
                      </a:r>
                      <a:endParaRPr lang="en-US" dirty="0"/>
                    </a:p>
                  </a:txBody>
                  <a:tcPr/>
                </a:tc>
                <a:tc>
                  <a:txBody>
                    <a:bodyPr/>
                    <a:lstStyle/>
                    <a:p>
                      <a:r>
                        <a:rPr lang="en-US" dirty="0" smtClean="0"/>
                        <a:t>John</a:t>
                      </a:r>
                      <a:endParaRPr lang="en-US" dirty="0"/>
                    </a:p>
                  </a:txBody>
                  <a:tcPr/>
                </a:tc>
              </a:tr>
              <a:tr h="370840">
                <a:tc>
                  <a:txBody>
                    <a:bodyPr/>
                    <a:lstStyle/>
                    <a:p>
                      <a:r>
                        <a:rPr lang="en-US" dirty="0" smtClean="0"/>
                        <a:t>Town A Points</a:t>
                      </a:r>
                      <a:endParaRPr lang="en-US" dirty="0"/>
                    </a:p>
                  </a:txBody>
                  <a:tcPr/>
                </a:tc>
                <a:tc>
                  <a:txBody>
                    <a:bodyPr/>
                    <a:lstStyle/>
                    <a:p>
                      <a:pPr algn="r"/>
                      <a:r>
                        <a:rPr lang="en-US" dirty="0" smtClean="0"/>
                        <a:t>490</a:t>
                      </a:r>
                      <a:endParaRPr lang="en-US" dirty="0"/>
                    </a:p>
                  </a:txBody>
                  <a:tcPr/>
                </a:tc>
                <a:tc>
                  <a:txBody>
                    <a:bodyPr/>
                    <a:lstStyle/>
                    <a:p>
                      <a:pPr algn="r"/>
                      <a:r>
                        <a:rPr lang="en-US" dirty="0" smtClean="0"/>
                        <a:t>9000</a:t>
                      </a:r>
                      <a:endParaRPr lang="en-US" dirty="0"/>
                    </a:p>
                  </a:txBody>
                  <a:tcPr/>
                </a:tc>
              </a:tr>
              <a:tr h="370840">
                <a:tc>
                  <a:txBody>
                    <a:bodyPr/>
                    <a:lstStyle/>
                    <a:p>
                      <a:r>
                        <a:rPr lang="en-US" dirty="0" smtClean="0"/>
                        <a:t>Town B Points</a:t>
                      </a:r>
                      <a:endParaRPr lang="en-US" dirty="0"/>
                    </a:p>
                  </a:txBody>
                  <a:tcPr/>
                </a:tc>
                <a:tc>
                  <a:txBody>
                    <a:bodyPr/>
                    <a:lstStyle/>
                    <a:p>
                      <a:pPr algn="r"/>
                      <a:r>
                        <a:rPr lang="en-US" dirty="0" smtClean="0"/>
                        <a:t>6800</a:t>
                      </a:r>
                      <a:endParaRPr lang="en-US" dirty="0"/>
                    </a:p>
                  </a:txBody>
                  <a:tcPr/>
                </a:tc>
                <a:tc>
                  <a:txBody>
                    <a:bodyPr/>
                    <a:lstStyle/>
                    <a:p>
                      <a:pPr algn="r"/>
                      <a:r>
                        <a:rPr lang="en-US" dirty="0" smtClean="0"/>
                        <a:t>300</a:t>
                      </a:r>
                      <a:endParaRPr lang="en-US" dirty="0"/>
                    </a:p>
                  </a:txBody>
                  <a:tcPr/>
                </a:tc>
              </a:tr>
              <a:tr h="370840">
                <a:tc>
                  <a:txBody>
                    <a:bodyPr/>
                    <a:lstStyle/>
                    <a:p>
                      <a:r>
                        <a:rPr lang="en-US" dirty="0" smtClean="0"/>
                        <a:t>Total Games</a:t>
                      </a:r>
                      <a:endParaRPr lang="en-US" dirty="0"/>
                    </a:p>
                  </a:txBody>
                  <a:tcPr/>
                </a:tc>
                <a:tc>
                  <a:txBody>
                    <a:bodyPr/>
                    <a:lstStyle/>
                    <a:p>
                      <a:pPr algn="r"/>
                      <a:r>
                        <a:rPr lang="en-US" dirty="0" smtClean="0"/>
                        <a:t>105</a:t>
                      </a:r>
                      <a:endParaRPr lang="en-US" dirty="0"/>
                    </a:p>
                  </a:txBody>
                  <a:tcPr/>
                </a:tc>
                <a:tc>
                  <a:txBody>
                    <a:bodyPr/>
                    <a:lstStyle/>
                    <a:p>
                      <a:pPr algn="r"/>
                      <a:r>
                        <a:rPr lang="en-US" dirty="0" smtClean="0"/>
                        <a:t>105</a:t>
                      </a:r>
                      <a:endParaRPr lang="en-US" dirty="0"/>
                    </a:p>
                  </a:txBody>
                  <a:tcPr/>
                </a:tc>
              </a:tr>
              <a:tr h="370840">
                <a:tc>
                  <a:txBody>
                    <a:bodyPr/>
                    <a:lstStyle/>
                    <a:p>
                      <a:r>
                        <a:rPr lang="en-US" dirty="0" smtClean="0"/>
                        <a:t>Average</a:t>
                      </a:r>
                      <a:endParaRPr lang="en-US" dirty="0"/>
                    </a:p>
                  </a:txBody>
                  <a:tcPr/>
                </a:tc>
                <a:tc>
                  <a:txBody>
                    <a:bodyPr/>
                    <a:lstStyle/>
                    <a:p>
                      <a:pPr algn="r"/>
                      <a:r>
                        <a:rPr lang="en-US" dirty="0" smtClean="0"/>
                        <a:t>69</a:t>
                      </a:r>
                      <a:endParaRPr lang="en-US" dirty="0"/>
                    </a:p>
                  </a:txBody>
                  <a:tcPr/>
                </a:tc>
                <a:tc>
                  <a:txBody>
                    <a:bodyPr/>
                    <a:lstStyle/>
                    <a:p>
                      <a:pPr algn="r"/>
                      <a:r>
                        <a:rPr lang="en-US" dirty="0" smtClean="0"/>
                        <a:t>89</a:t>
                      </a:r>
                      <a:endParaRPr lang="en-US" dirty="0"/>
                    </a:p>
                  </a:txBody>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Performance Measures</a:t>
            </a:r>
            <a:endParaRPr lang="en-US" dirty="0"/>
          </a:p>
        </p:txBody>
      </p:sp>
      <p:sp>
        <p:nvSpPr>
          <p:cNvPr id="3" name="Content Placeholder 2"/>
          <p:cNvSpPr>
            <a:spLocks noGrp="1"/>
          </p:cNvSpPr>
          <p:nvPr>
            <p:ph idx="1"/>
          </p:nvPr>
        </p:nvSpPr>
        <p:spPr/>
        <p:txBody>
          <a:bodyPr/>
          <a:lstStyle/>
          <a:p>
            <a:r>
              <a:rPr lang="en-US" dirty="0" smtClean="0"/>
              <a:t>Confusion Matrix</a:t>
            </a:r>
          </a:p>
          <a:p>
            <a:pPr lvl="1"/>
            <a:r>
              <a:rPr lang="en-US" dirty="0" smtClean="0"/>
              <a:t>how often did the algorithm get confused between a pair of classes classes?</a:t>
            </a:r>
          </a:p>
          <a:p>
            <a:pPr lvl="1"/>
            <a:r>
              <a:rPr lang="en-US" dirty="0" smtClean="0"/>
              <a:t>many other measurements can be derived</a:t>
            </a:r>
          </a:p>
          <a:p>
            <a:pPr lvl="2"/>
            <a:r>
              <a:rPr lang="en-US" dirty="0" smtClean="0"/>
              <a:t>Accuracy (!)</a:t>
            </a:r>
          </a:p>
          <a:p>
            <a:pPr lvl="2"/>
            <a:r>
              <a:rPr lang="en-US" dirty="0" smtClean="0"/>
              <a:t>Sensitivity (</a:t>
            </a:r>
            <a:r>
              <a:rPr lang="en-US" dirty="0" err="1" smtClean="0"/>
              <a:t>a.k.a</a:t>
            </a:r>
            <a:r>
              <a:rPr lang="en-US" dirty="0" smtClean="0"/>
              <a:t> True Positive Rate for binary problems)</a:t>
            </a:r>
          </a:p>
          <a:p>
            <a:pPr lvl="2"/>
            <a:r>
              <a:rPr lang="en-US" dirty="0" smtClean="0"/>
              <a:t>Specificity (</a:t>
            </a:r>
            <a:r>
              <a:rPr lang="en-US" dirty="0" err="1" smtClean="0"/>
              <a:t>a.k.a</a:t>
            </a:r>
            <a:r>
              <a:rPr lang="en-US" dirty="0" smtClean="0"/>
              <a:t> 1 – False Positive Rate for binary problems)</a:t>
            </a:r>
          </a:p>
          <a:p>
            <a:pPr lvl="2"/>
            <a:r>
              <a:rPr lang="en-US" dirty="0" smtClean="0"/>
              <a:t>ROC (receiver operating curve)</a:t>
            </a:r>
          </a:p>
          <a:p>
            <a:pPr lvl="1"/>
            <a:endParaRPr lang="en-US" dirty="0" smtClean="0"/>
          </a:p>
          <a:p>
            <a:r>
              <a:rPr lang="en-US" dirty="0" smtClean="0"/>
              <a:t>Sensitivity and Specificity are very important in medical diagnosis, and correspond to our intuitions of how accuracy “should behave”. </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3" name="Content Placeholder 2"/>
          <p:cNvSpPr>
            <a:spLocks noGrp="1"/>
          </p:cNvSpPr>
          <p:nvPr>
            <p:ph idx="1"/>
          </p:nvPr>
        </p:nvSpPr>
        <p:spPr/>
        <p:txBody>
          <a:bodyPr/>
          <a:lstStyle/>
          <a:p>
            <a:pPr>
              <a:buNone/>
            </a:pPr>
            <a:endParaRPr lang="en-US" dirty="0" smtClean="0">
              <a:solidFill>
                <a:srgbClr val="000000"/>
              </a:solidFill>
              <a:latin typeface="Courier"/>
              <a:cs typeface="Courier"/>
            </a:endParaRPr>
          </a:p>
          <a:p>
            <a:pPr>
              <a:buNone/>
            </a:pPr>
            <a:endParaRPr lang="en-US" dirty="0" smtClean="0">
              <a:solidFill>
                <a:srgbClr val="000000"/>
              </a:solidFill>
              <a:latin typeface="Courier"/>
              <a:cs typeface="Courier"/>
            </a:endParaRPr>
          </a:p>
          <a:p>
            <a:pPr>
              <a:buNone/>
            </a:pPr>
            <a:r>
              <a:rPr lang="en-US" dirty="0" smtClean="0">
                <a:solidFill>
                  <a:srgbClr val="000000"/>
                </a:solidFill>
                <a:latin typeface="Courier"/>
                <a:cs typeface="Courier"/>
              </a:rPr>
              <a:t>	  a  </a:t>
            </a:r>
            <a:r>
              <a:rPr lang="en-US" dirty="0" err="1" smtClean="0">
                <a:solidFill>
                  <a:srgbClr val="000000"/>
                </a:solidFill>
                <a:latin typeface="Courier"/>
                <a:cs typeface="Courier"/>
              </a:rPr>
              <a:t>b</a:t>
            </a:r>
            <a:r>
              <a:rPr lang="en-US" dirty="0" smtClean="0">
                <a:solidFill>
                  <a:srgbClr val="000000"/>
                </a:solidFill>
                <a:latin typeface="Courier"/>
                <a:cs typeface="Courier"/>
              </a:rPr>
              <a:t>  </a:t>
            </a:r>
            <a:r>
              <a:rPr lang="en-US" dirty="0" err="1" smtClean="0">
                <a:solidFill>
                  <a:srgbClr val="000000"/>
                </a:solidFill>
                <a:latin typeface="Courier"/>
                <a:cs typeface="Courier"/>
              </a:rPr>
              <a:t>c</a:t>
            </a:r>
            <a:r>
              <a:rPr lang="en-US" dirty="0" smtClean="0">
                <a:solidFill>
                  <a:srgbClr val="000000"/>
                </a:solidFill>
                <a:latin typeface="Courier"/>
                <a:cs typeface="Courier"/>
              </a:rPr>
              <a:t>   &lt;-- classified as</a:t>
            </a:r>
          </a:p>
          <a:p>
            <a:pPr>
              <a:buNone/>
            </a:pPr>
            <a:r>
              <a:rPr lang="en-US" dirty="0" smtClean="0">
                <a:solidFill>
                  <a:srgbClr val="000000"/>
                </a:solidFill>
                <a:latin typeface="Courier"/>
                <a:cs typeface="Courier"/>
              </a:rPr>
              <a:t>	 50  0  0 |  a = Iris-</a:t>
            </a:r>
            <a:r>
              <a:rPr lang="en-US" dirty="0" err="1" smtClean="0">
                <a:solidFill>
                  <a:srgbClr val="000000"/>
                </a:solidFill>
                <a:latin typeface="Courier"/>
                <a:cs typeface="Courier"/>
              </a:rPr>
              <a:t>setosa</a:t>
            </a:r>
            <a:endParaRPr lang="en-US" dirty="0" smtClean="0">
              <a:solidFill>
                <a:srgbClr val="000000"/>
              </a:solidFill>
              <a:latin typeface="Courier"/>
              <a:cs typeface="Courier"/>
            </a:endParaRPr>
          </a:p>
          <a:p>
            <a:pPr>
              <a:buNone/>
            </a:pPr>
            <a:r>
              <a:rPr lang="en-US" dirty="0" smtClean="0">
                <a:solidFill>
                  <a:srgbClr val="000000"/>
                </a:solidFill>
                <a:latin typeface="Courier"/>
                <a:cs typeface="Courier"/>
              </a:rPr>
              <a:t>	  0 46  4 |  </a:t>
            </a:r>
            <a:r>
              <a:rPr lang="en-US" dirty="0" err="1" smtClean="0">
                <a:solidFill>
                  <a:srgbClr val="000000"/>
                </a:solidFill>
                <a:latin typeface="Courier"/>
                <a:cs typeface="Courier"/>
              </a:rPr>
              <a:t>b</a:t>
            </a:r>
            <a:r>
              <a:rPr lang="en-US" dirty="0" smtClean="0">
                <a:solidFill>
                  <a:srgbClr val="000000"/>
                </a:solidFill>
                <a:latin typeface="Courier"/>
                <a:cs typeface="Courier"/>
              </a:rPr>
              <a:t> = Iris-</a:t>
            </a:r>
            <a:r>
              <a:rPr lang="en-US" dirty="0" err="1" smtClean="0">
                <a:solidFill>
                  <a:srgbClr val="000000"/>
                </a:solidFill>
                <a:latin typeface="Courier"/>
                <a:cs typeface="Courier"/>
              </a:rPr>
              <a:t>versicolor</a:t>
            </a:r>
            <a:endParaRPr lang="en-US" dirty="0" smtClean="0">
              <a:solidFill>
                <a:srgbClr val="000000"/>
              </a:solidFill>
              <a:latin typeface="Courier"/>
              <a:cs typeface="Courier"/>
            </a:endParaRPr>
          </a:p>
          <a:p>
            <a:pPr>
              <a:buNone/>
            </a:pPr>
            <a:r>
              <a:rPr lang="en-US" dirty="0" smtClean="0">
                <a:solidFill>
                  <a:srgbClr val="000000"/>
                </a:solidFill>
                <a:latin typeface="Courier"/>
                <a:cs typeface="Courier"/>
              </a:rPr>
              <a:t>	  0  7 43 |  </a:t>
            </a:r>
            <a:r>
              <a:rPr lang="en-US" dirty="0" err="1" smtClean="0">
                <a:solidFill>
                  <a:srgbClr val="000000"/>
                </a:solidFill>
                <a:latin typeface="Courier"/>
                <a:cs typeface="Courier"/>
              </a:rPr>
              <a:t>c</a:t>
            </a:r>
            <a:r>
              <a:rPr lang="en-US" dirty="0" smtClean="0">
                <a:solidFill>
                  <a:srgbClr val="000000"/>
                </a:solidFill>
                <a:latin typeface="Courier"/>
                <a:cs typeface="Courier"/>
              </a:rPr>
              <a:t> = Iris-</a:t>
            </a:r>
            <a:r>
              <a:rPr lang="en-US" dirty="0" err="1" smtClean="0">
                <a:solidFill>
                  <a:srgbClr val="000000"/>
                </a:solidFill>
                <a:latin typeface="Courier"/>
                <a:cs typeface="Courier"/>
              </a:rPr>
              <a:t>virginica</a:t>
            </a:r>
            <a:endParaRPr lang="en-US" dirty="0">
              <a:solidFill>
                <a:srgbClr val="000000"/>
              </a:solidFill>
              <a:latin typeface="Courier"/>
              <a:cs typeface="Courier"/>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 Curves</a:t>
            </a:r>
            <a:endParaRPr lang="en-US" dirty="0"/>
          </a:p>
        </p:txBody>
      </p:sp>
      <p:sp>
        <p:nvSpPr>
          <p:cNvPr id="3" name="Content Placeholder 2"/>
          <p:cNvSpPr>
            <a:spLocks noGrp="1"/>
          </p:cNvSpPr>
          <p:nvPr>
            <p:ph idx="1"/>
          </p:nvPr>
        </p:nvSpPr>
        <p:spPr/>
        <p:txBody>
          <a:bodyPr/>
          <a:lstStyle/>
          <a:p>
            <a:r>
              <a:rPr lang="en-US" dirty="0" smtClean="0"/>
              <a:t>Intuitively, you can imagine that True positive rate and False positive rate trade off against each other</a:t>
            </a:r>
          </a:p>
          <a:p>
            <a:r>
              <a:rPr lang="en-US" dirty="0" smtClean="0"/>
              <a:t>That is, you can ‘fudge’ a high TPR by always returning TRUE</a:t>
            </a:r>
          </a:p>
          <a:p>
            <a:r>
              <a:rPr lang="en-US" dirty="0" smtClean="0"/>
              <a:t>That is, you can ‘fudge’ a low FPR by never returning TRUE</a:t>
            </a:r>
            <a:endParaRPr lang="en-US" dirty="0"/>
          </a:p>
        </p:txBody>
      </p:sp>
      <p:pic>
        <p:nvPicPr>
          <p:cNvPr id="4" name="Picture 3"/>
          <p:cNvPicPr>
            <a:picLocks noChangeAspect="1"/>
          </p:cNvPicPr>
          <p:nvPr/>
        </p:nvPicPr>
        <p:blipFill>
          <a:blip r:embed="rId3"/>
          <a:stretch>
            <a:fillRect/>
          </a:stretch>
        </p:blipFill>
        <p:spPr>
          <a:xfrm>
            <a:off x="2615261" y="2942497"/>
            <a:ext cx="3436881" cy="317000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Iris – we’re going to get familiar with them</a:t>
            </a:r>
            <a:endParaRPr lang="en-US" dirty="0"/>
          </a:p>
        </p:txBody>
      </p:sp>
      <p:pic>
        <p:nvPicPr>
          <p:cNvPr id="4" name="Picture 3"/>
          <p:cNvPicPr>
            <a:picLocks noChangeAspect="1"/>
          </p:cNvPicPr>
          <p:nvPr/>
        </p:nvPicPr>
        <p:blipFill>
          <a:blip r:embed="rId3"/>
          <a:stretch>
            <a:fillRect/>
          </a:stretch>
        </p:blipFill>
        <p:spPr>
          <a:xfrm>
            <a:off x="642326" y="3670682"/>
            <a:ext cx="2893941" cy="2167719"/>
          </a:xfrm>
          <a:prstGeom prst="rect">
            <a:avLst/>
          </a:prstGeom>
        </p:spPr>
      </p:pic>
      <p:pic>
        <p:nvPicPr>
          <p:cNvPr id="5" name="Picture 4"/>
          <p:cNvPicPr>
            <a:picLocks noChangeAspect="1"/>
          </p:cNvPicPr>
          <p:nvPr/>
        </p:nvPicPr>
        <p:blipFill>
          <a:blip r:embed="rId4"/>
          <a:stretch>
            <a:fillRect/>
          </a:stretch>
        </p:blipFill>
        <p:spPr>
          <a:xfrm>
            <a:off x="2794312" y="1433057"/>
            <a:ext cx="2692888" cy="2167719"/>
          </a:xfrm>
          <a:prstGeom prst="rect">
            <a:avLst/>
          </a:prstGeom>
        </p:spPr>
      </p:pic>
      <p:pic>
        <p:nvPicPr>
          <p:cNvPr id="6" name="Picture 5"/>
          <p:cNvPicPr>
            <a:picLocks noChangeAspect="1"/>
          </p:cNvPicPr>
          <p:nvPr/>
        </p:nvPicPr>
        <p:blipFill>
          <a:blip r:embed="rId5"/>
          <a:stretch>
            <a:fillRect/>
          </a:stretch>
        </p:blipFill>
        <p:spPr>
          <a:xfrm>
            <a:off x="4674158" y="3704978"/>
            <a:ext cx="2590610" cy="2132988"/>
          </a:xfrm>
          <a:prstGeom prst="rect">
            <a:avLst/>
          </a:prstGeom>
        </p:spPr>
      </p:pic>
      <p:sp>
        <p:nvSpPr>
          <p:cNvPr id="7" name="TextBox 6"/>
          <p:cNvSpPr txBox="1"/>
          <p:nvPr/>
        </p:nvSpPr>
        <p:spPr>
          <a:xfrm>
            <a:off x="7443802" y="1968999"/>
            <a:ext cx="801985" cy="369332"/>
          </a:xfrm>
          <a:prstGeom prst="rect">
            <a:avLst/>
          </a:prstGeom>
          <a:noFill/>
        </p:spPr>
        <p:txBody>
          <a:bodyPr wrap="none" rtlCol="0">
            <a:spAutoFit/>
          </a:bodyPr>
          <a:lstStyle/>
          <a:p>
            <a:r>
              <a:rPr lang="en-US" dirty="0" err="1" smtClean="0"/>
              <a:t>Setosa</a:t>
            </a:r>
            <a:endParaRPr lang="en-US" dirty="0"/>
          </a:p>
        </p:txBody>
      </p:sp>
      <p:sp>
        <p:nvSpPr>
          <p:cNvPr id="8" name="TextBox 7"/>
          <p:cNvSpPr txBox="1"/>
          <p:nvPr/>
        </p:nvSpPr>
        <p:spPr>
          <a:xfrm>
            <a:off x="7443802" y="1599667"/>
            <a:ext cx="988071" cy="369332"/>
          </a:xfrm>
          <a:prstGeom prst="rect">
            <a:avLst/>
          </a:prstGeom>
          <a:noFill/>
        </p:spPr>
        <p:txBody>
          <a:bodyPr wrap="none" rtlCol="0">
            <a:spAutoFit/>
          </a:bodyPr>
          <a:lstStyle/>
          <a:p>
            <a:r>
              <a:rPr lang="en-US" dirty="0" err="1" smtClean="0"/>
              <a:t>Virginica</a:t>
            </a:r>
            <a:endParaRPr lang="en-US" dirty="0"/>
          </a:p>
        </p:txBody>
      </p:sp>
      <p:sp>
        <p:nvSpPr>
          <p:cNvPr id="9" name="TextBox 8"/>
          <p:cNvSpPr txBox="1"/>
          <p:nvPr/>
        </p:nvSpPr>
        <p:spPr>
          <a:xfrm>
            <a:off x="7443802" y="1230335"/>
            <a:ext cx="1232654" cy="369332"/>
          </a:xfrm>
          <a:prstGeom prst="rect">
            <a:avLst/>
          </a:prstGeom>
          <a:noFill/>
        </p:spPr>
        <p:txBody>
          <a:bodyPr wrap="none" rtlCol="0">
            <a:spAutoFit/>
          </a:bodyPr>
          <a:lstStyle/>
          <a:p>
            <a:r>
              <a:rPr lang="en-US" dirty="0" err="1" smtClean="0"/>
              <a:t>Versicolour</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Run a learner now, and we can go through the output</a:t>
            </a:r>
            <a:endParaRPr lang="en-US" dirty="0"/>
          </a:p>
        </p:txBody>
      </p:sp>
      <p:sp>
        <p:nvSpPr>
          <p:cNvPr id="3" name="Content Placeholder 2"/>
          <p:cNvSpPr>
            <a:spLocks noGrp="1"/>
          </p:cNvSpPr>
          <p:nvPr>
            <p:ph idx="1"/>
          </p:nvPr>
        </p:nvSpPr>
        <p:spPr/>
        <p:txBody>
          <a:bodyPr/>
          <a:lstStyle/>
          <a:p>
            <a:r>
              <a:rPr lang="en-US" dirty="0" smtClean="0"/>
              <a:t>Select a decision tree, and 10-fold </a:t>
            </a:r>
            <a:r>
              <a:rPr lang="en-US" dirty="0" err="1" smtClean="0"/>
              <a:t>evaulation</a:t>
            </a:r>
            <a:endParaRPr lang="en-US" dirty="0" smtClean="0"/>
          </a:p>
          <a:p>
            <a:endParaRPr lang="en-US" dirty="0" smtClean="0"/>
          </a:p>
          <a:p>
            <a:r>
              <a:rPr lang="en-US" dirty="0" smtClean="0"/>
              <a:t>I’ll step you through what is happening</a:t>
            </a:r>
          </a:p>
          <a:p>
            <a:endParaRPr lang="en-US" dirty="0" smtClean="0"/>
          </a:p>
          <a:p>
            <a:r>
              <a:rPr lang="en-US" dirty="0" smtClean="0"/>
              <a:t>Look at the confusion matrix (what’s it based on? that comes later)</a:t>
            </a:r>
          </a:p>
          <a:p>
            <a:endParaRPr lang="en-US" dirty="0" smtClean="0"/>
          </a:p>
          <a:p>
            <a:r>
              <a:rPr lang="en-US" dirty="0" smtClean="0"/>
              <a:t>Look at the ROC curve (right-click on the result entry in the list, select “Threshold Curve”</a:t>
            </a:r>
          </a:p>
          <a:p>
            <a:pPr lvl="1"/>
            <a:r>
              <a:rPr lang="en-US" dirty="0" smtClean="0"/>
              <a:t>I’m not going to go into great detail </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other performance measures</a:t>
            </a:r>
            <a:endParaRPr lang="en-US" dirty="0"/>
          </a:p>
        </p:txBody>
      </p:sp>
      <p:sp>
        <p:nvSpPr>
          <p:cNvPr id="3" name="Content Placeholder 2"/>
          <p:cNvSpPr>
            <a:spLocks noGrp="1"/>
          </p:cNvSpPr>
          <p:nvPr>
            <p:ph idx="1"/>
          </p:nvPr>
        </p:nvSpPr>
        <p:spPr/>
        <p:txBody>
          <a:bodyPr/>
          <a:lstStyle/>
          <a:p>
            <a:r>
              <a:rPr lang="en-US" dirty="0" smtClean="0"/>
              <a:t>How </a:t>
            </a:r>
            <a:r>
              <a:rPr lang="en-US" dirty="0" err="1" smtClean="0"/>
              <a:t>scrutable</a:t>
            </a:r>
            <a:r>
              <a:rPr lang="en-US" dirty="0" smtClean="0"/>
              <a:t> is your model?</a:t>
            </a:r>
          </a:p>
          <a:p>
            <a:r>
              <a:rPr lang="en-US" dirty="0" smtClean="0"/>
              <a:t>How long does training take?</a:t>
            </a:r>
          </a:p>
          <a:p>
            <a:r>
              <a:rPr lang="en-US" dirty="0" smtClean="0"/>
              <a:t>How long does recall take? (Average, Best, Worst)</a:t>
            </a:r>
          </a:p>
          <a:p>
            <a:r>
              <a:rPr lang="en-US" dirty="0" smtClean="0"/>
              <a:t>How big is the model (IB-K)?</a:t>
            </a:r>
          </a:p>
          <a:p>
            <a:r>
              <a:rPr lang="en-US" dirty="0" smtClean="0"/>
              <a:t>Can the model be incrementally updated?</a:t>
            </a:r>
          </a:p>
          <a:p>
            <a:r>
              <a:rPr lang="en-US" dirty="0" smtClean="0"/>
              <a:t>Can the model be compiled or must it be interpreted?</a:t>
            </a:r>
          </a:p>
          <a:p>
            <a:r>
              <a:rPr lang="en-US" dirty="0" smtClean="0"/>
              <a:t>Can the model degrade gracefully?</a:t>
            </a:r>
          </a:p>
          <a:p>
            <a:r>
              <a:rPr lang="en-US" dirty="0" smtClean="0"/>
              <a:t>…</a:t>
            </a:r>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that was measurement, what about experiment design?</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before you even think about evaluation, think about sampling</a:t>
            </a:r>
            <a:endParaRPr lang="en-US" dirty="0"/>
          </a:p>
        </p:txBody>
      </p:sp>
      <p:pic>
        <p:nvPicPr>
          <p:cNvPr id="4" name="Picture 3"/>
          <p:cNvPicPr>
            <a:picLocks noChangeAspect="1"/>
          </p:cNvPicPr>
          <p:nvPr/>
        </p:nvPicPr>
        <p:blipFill>
          <a:blip r:embed="rId3"/>
          <a:stretch>
            <a:fillRect/>
          </a:stretch>
        </p:blipFill>
        <p:spPr>
          <a:xfrm>
            <a:off x="924942" y="1438525"/>
            <a:ext cx="7200900" cy="4610100"/>
          </a:xfrm>
          <a:prstGeom prst="rect">
            <a:avLst/>
          </a:prstGeom>
        </p:spPr>
      </p:pic>
      <p:sp>
        <p:nvSpPr>
          <p:cNvPr id="5" name="Right Triangle 4"/>
          <p:cNvSpPr/>
          <p:nvPr/>
        </p:nvSpPr>
        <p:spPr>
          <a:xfrm rot="10800000">
            <a:off x="1549903" y="1438525"/>
            <a:ext cx="6389676" cy="4273514"/>
          </a:xfrm>
          <a:prstGeom prst="rtTriangle">
            <a:avLst/>
          </a:prstGeom>
          <a:solidFill>
            <a:schemeClr val="accent2">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Triangle 5"/>
          <p:cNvSpPr/>
          <p:nvPr/>
        </p:nvSpPr>
        <p:spPr>
          <a:xfrm>
            <a:off x="1516036" y="1438526"/>
            <a:ext cx="6423543" cy="4290450"/>
          </a:xfrm>
          <a:prstGeom prst="rtTriangle">
            <a:avLst/>
          </a:prstGeom>
          <a:solidFill>
            <a:schemeClr val="accent1">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constraints</a:t>
            </a:r>
            <a:endParaRPr lang="en-US" dirty="0"/>
          </a:p>
        </p:txBody>
      </p:sp>
      <p:sp>
        <p:nvSpPr>
          <p:cNvPr id="3" name="Content Placeholder 2"/>
          <p:cNvSpPr>
            <a:spLocks noGrp="1"/>
          </p:cNvSpPr>
          <p:nvPr>
            <p:ph idx="1"/>
          </p:nvPr>
        </p:nvSpPr>
        <p:spPr/>
        <p:txBody>
          <a:bodyPr/>
          <a:lstStyle/>
          <a:p>
            <a:r>
              <a:rPr lang="en-US" dirty="0" smtClean="0"/>
              <a:t>Data is often scarce</a:t>
            </a:r>
          </a:p>
          <a:p>
            <a:r>
              <a:rPr lang="en-US" dirty="0" smtClean="0"/>
              <a:t>Data is often expensive</a:t>
            </a:r>
          </a:p>
          <a:p>
            <a:r>
              <a:rPr lang="en-US" dirty="0" smtClean="0"/>
              <a:t>The amount of data required grows quickly as dimensionality increases</a:t>
            </a:r>
          </a:p>
          <a:p>
            <a:endParaRPr lang="en-US" dirty="0" smtClean="0"/>
          </a:p>
          <a:p>
            <a:endParaRPr lang="en-US" dirty="0" smtClean="0"/>
          </a:p>
          <a:p>
            <a:r>
              <a:rPr lang="en-US" dirty="0" smtClean="0"/>
              <a:t>How do we </a:t>
            </a:r>
          </a:p>
          <a:p>
            <a:pPr lvl="1"/>
            <a:r>
              <a:rPr lang="en-US" dirty="0" smtClean="0"/>
              <a:t>make the best possible model from the data available</a:t>
            </a:r>
          </a:p>
          <a:p>
            <a:pPr lvl="1"/>
            <a:r>
              <a:rPr lang="en-US" dirty="0" smtClean="0"/>
              <a:t>measure how good it is</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basic approach – train and test</a:t>
            </a:r>
            <a:endParaRPr lang="en-US" dirty="0"/>
          </a:p>
        </p:txBody>
      </p:sp>
      <p:sp>
        <p:nvSpPr>
          <p:cNvPr id="6" name="Oval 5"/>
          <p:cNvSpPr/>
          <p:nvPr/>
        </p:nvSpPr>
        <p:spPr>
          <a:xfrm>
            <a:off x="1342548"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7" name="Oval 6"/>
          <p:cNvSpPr/>
          <p:nvPr/>
        </p:nvSpPr>
        <p:spPr>
          <a:xfrm>
            <a:off x="2385239"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8" name="Oval 7"/>
          <p:cNvSpPr/>
          <p:nvPr/>
        </p:nvSpPr>
        <p:spPr>
          <a:xfrm>
            <a:off x="3473782"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9" name="Oval 8"/>
          <p:cNvSpPr/>
          <p:nvPr/>
        </p:nvSpPr>
        <p:spPr>
          <a:xfrm>
            <a:off x="4872612"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0" name="Oval 9"/>
          <p:cNvSpPr/>
          <p:nvPr/>
        </p:nvSpPr>
        <p:spPr>
          <a:xfrm>
            <a:off x="5973350"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1" name="Oval 10"/>
          <p:cNvSpPr/>
          <p:nvPr/>
        </p:nvSpPr>
        <p:spPr>
          <a:xfrm>
            <a:off x="7060000"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2" name="Oval 11"/>
          <p:cNvSpPr/>
          <p:nvPr/>
        </p:nvSpPr>
        <p:spPr>
          <a:xfrm>
            <a:off x="349162"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13" name="Oval 12"/>
          <p:cNvSpPr/>
          <p:nvPr/>
        </p:nvSpPr>
        <p:spPr>
          <a:xfrm>
            <a:off x="1437705"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14" name="Oval 13"/>
          <p:cNvSpPr/>
          <p:nvPr/>
        </p:nvSpPr>
        <p:spPr>
          <a:xfrm>
            <a:off x="2513675"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5" name="Oval 14"/>
          <p:cNvSpPr/>
          <p:nvPr/>
        </p:nvSpPr>
        <p:spPr>
          <a:xfrm>
            <a:off x="5787012"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6" name="Oval 15"/>
          <p:cNvSpPr/>
          <p:nvPr/>
        </p:nvSpPr>
        <p:spPr>
          <a:xfrm>
            <a:off x="6879884"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7" name="Oval 16"/>
          <p:cNvSpPr/>
          <p:nvPr/>
        </p:nvSpPr>
        <p:spPr>
          <a:xfrm>
            <a:off x="7966534"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8" name="Oval 17"/>
          <p:cNvSpPr/>
          <p:nvPr/>
        </p:nvSpPr>
        <p:spPr>
          <a:xfrm>
            <a:off x="333421"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9" name="Oval 18"/>
          <p:cNvSpPr/>
          <p:nvPr/>
        </p:nvSpPr>
        <p:spPr>
          <a:xfrm>
            <a:off x="1376112"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20" name="Oval 19"/>
          <p:cNvSpPr/>
          <p:nvPr/>
        </p:nvSpPr>
        <p:spPr>
          <a:xfrm>
            <a:off x="2418948"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1" name="Oval 20"/>
          <p:cNvSpPr/>
          <p:nvPr/>
        </p:nvSpPr>
        <p:spPr>
          <a:xfrm>
            <a:off x="5853855"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2" name="Oval 21"/>
          <p:cNvSpPr/>
          <p:nvPr/>
        </p:nvSpPr>
        <p:spPr>
          <a:xfrm>
            <a:off x="6954593" y="4680487"/>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23" name="Oval 22"/>
          <p:cNvSpPr/>
          <p:nvPr/>
        </p:nvSpPr>
        <p:spPr>
          <a:xfrm>
            <a:off x="8041243"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24" name="Oval 23"/>
          <p:cNvSpPr/>
          <p:nvPr/>
        </p:nvSpPr>
        <p:spPr>
          <a:xfrm>
            <a:off x="4754090"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5" name="Oval 24"/>
          <p:cNvSpPr/>
          <p:nvPr/>
        </p:nvSpPr>
        <p:spPr>
          <a:xfrm>
            <a:off x="333421"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6" name="Oval 25"/>
          <p:cNvSpPr/>
          <p:nvPr/>
        </p:nvSpPr>
        <p:spPr>
          <a:xfrm>
            <a:off x="3473782" y="351560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7" name="Oval 26"/>
          <p:cNvSpPr/>
          <p:nvPr/>
        </p:nvSpPr>
        <p:spPr>
          <a:xfrm>
            <a:off x="3543550" y="470743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28" name="Oval 27"/>
          <p:cNvSpPr/>
          <p:nvPr/>
        </p:nvSpPr>
        <p:spPr>
          <a:xfrm>
            <a:off x="8041243"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29" name="Oval 28"/>
          <p:cNvSpPr/>
          <p:nvPr/>
        </p:nvSpPr>
        <p:spPr>
          <a:xfrm>
            <a:off x="4872612"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31" name="TextBox 30"/>
          <p:cNvSpPr txBox="1"/>
          <p:nvPr/>
        </p:nvSpPr>
        <p:spPr>
          <a:xfrm>
            <a:off x="1437705" y="1538945"/>
            <a:ext cx="6854912" cy="369332"/>
          </a:xfrm>
          <a:prstGeom prst="rect">
            <a:avLst/>
          </a:prstGeom>
          <a:noFill/>
        </p:spPr>
        <p:txBody>
          <a:bodyPr wrap="none" rtlCol="0">
            <a:spAutoFit/>
          </a:bodyPr>
          <a:lstStyle/>
          <a:p>
            <a:r>
              <a:rPr lang="en-US" dirty="0" smtClean="0"/>
              <a:t>Use the whole dataset as the training set, and then test on that set, too.</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slightly better approach – train and test</a:t>
            </a:r>
            <a:endParaRPr lang="en-US" dirty="0"/>
          </a:p>
        </p:txBody>
      </p:sp>
      <p:sp>
        <p:nvSpPr>
          <p:cNvPr id="6" name="Oval 5"/>
          <p:cNvSpPr/>
          <p:nvPr/>
        </p:nvSpPr>
        <p:spPr>
          <a:xfrm>
            <a:off x="1342548"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7" name="Oval 6"/>
          <p:cNvSpPr/>
          <p:nvPr/>
        </p:nvSpPr>
        <p:spPr>
          <a:xfrm>
            <a:off x="2385239"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8" name="Oval 7"/>
          <p:cNvSpPr/>
          <p:nvPr/>
        </p:nvSpPr>
        <p:spPr>
          <a:xfrm>
            <a:off x="3473782"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9" name="Oval 8"/>
          <p:cNvSpPr/>
          <p:nvPr/>
        </p:nvSpPr>
        <p:spPr>
          <a:xfrm>
            <a:off x="4872612"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0" name="Oval 9"/>
          <p:cNvSpPr/>
          <p:nvPr/>
        </p:nvSpPr>
        <p:spPr>
          <a:xfrm>
            <a:off x="5973350"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1" name="Oval 10"/>
          <p:cNvSpPr/>
          <p:nvPr/>
        </p:nvSpPr>
        <p:spPr>
          <a:xfrm>
            <a:off x="7060000"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2" name="Oval 11"/>
          <p:cNvSpPr/>
          <p:nvPr/>
        </p:nvSpPr>
        <p:spPr>
          <a:xfrm>
            <a:off x="349162"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13" name="Oval 12"/>
          <p:cNvSpPr/>
          <p:nvPr/>
        </p:nvSpPr>
        <p:spPr>
          <a:xfrm>
            <a:off x="1437705"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14" name="Oval 13"/>
          <p:cNvSpPr/>
          <p:nvPr/>
        </p:nvSpPr>
        <p:spPr>
          <a:xfrm>
            <a:off x="2513675"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5" name="Oval 14"/>
          <p:cNvSpPr/>
          <p:nvPr/>
        </p:nvSpPr>
        <p:spPr>
          <a:xfrm>
            <a:off x="5787012"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6" name="Oval 15"/>
          <p:cNvSpPr/>
          <p:nvPr/>
        </p:nvSpPr>
        <p:spPr>
          <a:xfrm>
            <a:off x="6879884"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7" name="Oval 16"/>
          <p:cNvSpPr/>
          <p:nvPr/>
        </p:nvSpPr>
        <p:spPr>
          <a:xfrm>
            <a:off x="7966534"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8" name="Oval 17"/>
          <p:cNvSpPr/>
          <p:nvPr/>
        </p:nvSpPr>
        <p:spPr>
          <a:xfrm>
            <a:off x="333421"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9" name="Oval 18"/>
          <p:cNvSpPr/>
          <p:nvPr/>
        </p:nvSpPr>
        <p:spPr>
          <a:xfrm>
            <a:off x="1376112"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20" name="Oval 19"/>
          <p:cNvSpPr/>
          <p:nvPr/>
        </p:nvSpPr>
        <p:spPr>
          <a:xfrm>
            <a:off x="2418948"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1" name="Oval 20"/>
          <p:cNvSpPr/>
          <p:nvPr/>
        </p:nvSpPr>
        <p:spPr>
          <a:xfrm>
            <a:off x="5853855"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2" name="Oval 21"/>
          <p:cNvSpPr/>
          <p:nvPr/>
        </p:nvSpPr>
        <p:spPr>
          <a:xfrm>
            <a:off x="6954593" y="4680487"/>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23" name="Oval 22"/>
          <p:cNvSpPr/>
          <p:nvPr/>
        </p:nvSpPr>
        <p:spPr>
          <a:xfrm>
            <a:off x="8041243"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24" name="Oval 23"/>
          <p:cNvSpPr/>
          <p:nvPr/>
        </p:nvSpPr>
        <p:spPr>
          <a:xfrm>
            <a:off x="4754090"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5" name="Oval 24"/>
          <p:cNvSpPr/>
          <p:nvPr/>
        </p:nvSpPr>
        <p:spPr>
          <a:xfrm>
            <a:off x="333421"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6" name="Oval 25"/>
          <p:cNvSpPr/>
          <p:nvPr/>
        </p:nvSpPr>
        <p:spPr>
          <a:xfrm>
            <a:off x="3473782" y="351560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7" name="Oval 26"/>
          <p:cNvSpPr/>
          <p:nvPr/>
        </p:nvSpPr>
        <p:spPr>
          <a:xfrm>
            <a:off x="3543550" y="470743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28" name="Oval 27"/>
          <p:cNvSpPr/>
          <p:nvPr/>
        </p:nvSpPr>
        <p:spPr>
          <a:xfrm>
            <a:off x="8041243"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29" name="Oval 28"/>
          <p:cNvSpPr/>
          <p:nvPr/>
        </p:nvSpPr>
        <p:spPr>
          <a:xfrm>
            <a:off x="4872612"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30" name="Rectangle 29"/>
          <p:cNvSpPr/>
          <p:nvPr/>
        </p:nvSpPr>
        <p:spPr>
          <a:xfrm>
            <a:off x="4506564" y="17218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‘standard’ approach – </a:t>
            </a:r>
            <a:r>
              <a:rPr lang="en-US" dirty="0" err="1" smtClean="0"/>
              <a:t>n</a:t>
            </a:r>
            <a:r>
              <a:rPr lang="en-US" dirty="0" smtClean="0"/>
              <a:t>-fold cross validation</a:t>
            </a:r>
            <a:endParaRPr lang="en-US" dirty="0"/>
          </a:p>
        </p:txBody>
      </p:sp>
      <p:sp>
        <p:nvSpPr>
          <p:cNvPr id="6" name="Oval 5"/>
          <p:cNvSpPr/>
          <p:nvPr/>
        </p:nvSpPr>
        <p:spPr>
          <a:xfrm>
            <a:off x="1434538"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7" name="Oval 6"/>
          <p:cNvSpPr/>
          <p:nvPr/>
        </p:nvSpPr>
        <p:spPr>
          <a:xfrm>
            <a:off x="2535655"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8" name="Oval 7"/>
          <p:cNvSpPr/>
          <p:nvPr/>
        </p:nvSpPr>
        <p:spPr>
          <a:xfrm>
            <a:off x="3636772"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9" name="Oval 8"/>
          <p:cNvSpPr/>
          <p:nvPr/>
        </p:nvSpPr>
        <p:spPr>
          <a:xfrm>
            <a:off x="4737889"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0" name="Oval 9"/>
          <p:cNvSpPr/>
          <p:nvPr/>
        </p:nvSpPr>
        <p:spPr>
          <a:xfrm>
            <a:off x="5839006"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1" name="Oval 10"/>
          <p:cNvSpPr/>
          <p:nvPr/>
        </p:nvSpPr>
        <p:spPr>
          <a:xfrm>
            <a:off x="6940123"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2" name="Oval 11"/>
          <p:cNvSpPr/>
          <p:nvPr/>
        </p:nvSpPr>
        <p:spPr>
          <a:xfrm>
            <a:off x="349162"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13" name="Oval 12"/>
          <p:cNvSpPr/>
          <p:nvPr/>
        </p:nvSpPr>
        <p:spPr>
          <a:xfrm>
            <a:off x="1437358"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14" name="Oval 13"/>
          <p:cNvSpPr/>
          <p:nvPr/>
        </p:nvSpPr>
        <p:spPr>
          <a:xfrm>
            <a:off x="2525554"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5" name="Oval 14"/>
          <p:cNvSpPr/>
          <p:nvPr/>
        </p:nvSpPr>
        <p:spPr>
          <a:xfrm>
            <a:off x="5790142"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6" name="Oval 15"/>
          <p:cNvSpPr/>
          <p:nvPr/>
        </p:nvSpPr>
        <p:spPr>
          <a:xfrm>
            <a:off x="6878338"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7" name="Oval 16"/>
          <p:cNvSpPr/>
          <p:nvPr/>
        </p:nvSpPr>
        <p:spPr>
          <a:xfrm>
            <a:off x="7966534"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8" name="Oval 17"/>
          <p:cNvSpPr/>
          <p:nvPr/>
        </p:nvSpPr>
        <p:spPr>
          <a:xfrm>
            <a:off x="333421"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9" name="Oval 18"/>
          <p:cNvSpPr/>
          <p:nvPr/>
        </p:nvSpPr>
        <p:spPr>
          <a:xfrm>
            <a:off x="1434538"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20" name="Oval 19"/>
          <p:cNvSpPr/>
          <p:nvPr/>
        </p:nvSpPr>
        <p:spPr>
          <a:xfrm>
            <a:off x="2535655"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1" name="Oval 20"/>
          <p:cNvSpPr/>
          <p:nvPr/>
        </p:nvSpPr>
        <p:spPr>
          <a:xfrm>
            <a:off x="5839006"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2" name="Oval 21"/>
          <p:cNvSpPr/>
          <p:nvPr/>
        </p:nvSpPr>
        <p:spPr>
          <a:xfrm>
            <a:off x="6940123" y="4680487"/>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23" name="Oval 22"/>
          <p:cNvSpPr/>
          <p:nvPr/>
        </p:nvSpPr>
        <p:spPr>
          <a:xfrm>
            <a:off x="8041243"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24" name="Oval 23"/>
          <p:cNvSpPr/>
          <p:nvPr/>
        </p:nvSpPr>
        <p:spPr>
          <a:xfrm>
            <a:off x="4701946"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5" name="Oval 24"/>
          <p:cNvSpPr/>
          <p:nvPr/>
        </p:nvSpPr>
        <p:spPr>
          <a:xfrm>
            <a:off x="333421"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6" name="Oval 25"/>
          <p:cNvSpPr/>
          <p:nvPr/>
        </p:nvSpPr>
        <p:spPr>
          <a:xfrm>
            <a:off x="3613750" y="351560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7" name="Oval 26"/>
          <p:cNvSpPr/>
          <p:nvPr/>
        </p:nvSpPr>
        <p:spPr>
          <a:xfrm>
            <a:off x="3636772" y="470743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28" name="Oval 27"/>
          <p:cNvSpPr/>
          <p:nvPr/>
        </p:nvSpPr>
        <p:spPr>
          <a:xfrm>
            <a:off x="8041243"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29" name="Oval 28"/>
          <p:cNvSpPr/>
          <p:nvPr/>
        </p:nvSpPr>
        <p:spPr>
          <a:xfrm>
            <a:off x="4737889"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30" name="Rectangle 29"/>
          <p:cNvSpPr/>
          <p:nvPr/>
        </p:nvSpPr>
        <p:spPr>
          <a:xfrm>
            <a:off x="2349623"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555213"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452418"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246828"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7863600"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60803"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658008"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best, impossible, approach – leaving one out</a:t>
            </a:r>
            <a:endParaRPr lang="en-US" dirty="0"/>
          </a:p>
        </p:txBody>
      </p:sp>
      <p:sp>
        <p:nvSpPr>
          <p:cNvPr id="6" name="Oval 5"/>
          <p:cNvSpPr/>
          <p:nvPr/>
        </p:nvSpPr>
        <p:spPr>
          <a:xfrm>
            <a:off x="1434538"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7" name="Oval 6"/>
          <p:cNvSpPr/>
          <p:nvPr/>
        </p:nvSpPr>
        <p:spPr>
          <a:xfrm>
            <a:off x="2535655"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8" name="Oval 7"/>
          <p:cNvSpPr/>
          <p:nvPr/>
        </p:nvSpPr>
        <p:spPr>
          <a:xfrm>
            <a:off x="3636772"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9" name="Oval 8"/>
          <p:cNvSpPr/>
          <p:nvPr/>
        </p:nvSpPr>
        <p:spPr>
          <a:xfrm>
            <a:off x="4737889"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0" name="Oval 9"/>
          <p:cNvSpPr/>
          <p:nvPr/>
        </p:nvSpPr>
        <p:spPr>
          <a:xfrm>
            <a:off x="5839006" y="2207134"/>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1" name="Oval 10"/>
          <p:cNvSpPr/>
          <p:nvPr/>
        </p:nvSpPr>
        <p:spPr>
          <a:xfrm>
            <a:off x="6940123"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2" name="Oval 11"/>
          <p:cNvSpPr/>
          <p:nvPr/>
        </p:nvSpPr>
        <p:spPr>
          <a:xfrm>
            <a:off x="349162"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13" name="Oval 12"/>
          <p:cNvSpPr/>
          <p:nvPr/>
        </p:nvSpPr>
        <p:spPr>
          <a:xfrm>
            <a:off x="1437358"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14" name="Oval 13"/>
          <p:cNvSpPr/>
          <p:nvPr/>
        </p:nvSpPr>
        <p:spPr>
          <a:xfrm>
            <a:off x="2525554"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15" name="Oval 14"/>
          <p:cNvSpPr/>
          <p:nvPr/>
        </p:nvSpPr>
        <p:spPr>
          <a:xfrm>
            <a:off x="5790142" y="348866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6" name="Oval 15"/>
          <p:cNvSpPr/>
          <p:nvPr/>
        </p:nvSpPr>
        <p:spPr>
          <a:xfrm>
            <a:off x="6878338" y="348866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17" name="Oval 16"/>
          <p:cNvSpPr/>
          <p:nvPr/>
        </p:nvSpPr>
        <p:spPr>
          <a:xfrm>
            <a:off x="7966534"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18" name="Oval 17"/>
          <p:cNvSpPr/>
          <p:nvPr/>
        </p:nvSpPr>
        <p:spPr>
          <a:xfrm>
            <a:off x="333421"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19" name="Oval 18"/>
          <p:cNvSpPr/>
          <p:nvPr/>
        </p:nvSpPr>
        <p:spPr>
          <a:xfrm>
            <a:off x="1434538"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efgh</a:t>
            </a:r>
            <a:endParaRPr lang="en-US" dirty="0" smtClean="0"/>
          </a:p>
        </p:txBody>
      </p:sp>
      <p:sp>
        <p:nvSpPr>
          <p:cNvPr id="20" name="Oval 19"/>
          <p:cNvSpPr/>
          <p:nvPr/>
        </p:nvSpPr>
        <p:spPr>
          <a:xfrm>
            <a:off x="2535655" y="468048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1" name="Oval 20"/>
          <p:cNvSpPr/>
          <p:nvPr/>
        </p:nvSpPr>
        <p:spPr>
          <a:xfrm>
            <a:off x="5839006"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2" name="Oval 21"/>
          <p:cNvSpPr/>
          <p:nvPr/>
        </p:nvSpPr>
        <p:spPr>
          <a:xfrm>
            <a:off x="6940123" y="4680487"/>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rst</a:t>
            </a:r>
            <a:endParaRPr lang="en-US" dirty="0"/>
          </a:p>
        </p:txBody>
      </p:sp>
      <p:sp>
        <p:nvSpPr>
          <p:cNvPr id="23" name="Oval 22"/>
          <p:cNvSpPr/>
          <p:nvPr/>
        </p:nvSpPr>
        <p:spPr>
          <a:xfrm>
            <a:off x="8041243"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ghi</a:t>
            </a:r>
            <a:endParaRPr lang="en-US" dirty="0"/>
          </a:p>
        </p:txBody>
      </p:sp>
      <p:sp>
        <p:nvSpPr>
          <p:cNvPr id="24" name="Oval 23"/>
          <p:cNvSpPr/>
          <p:nvPr/>
        </p:nvSpPr>
        <p:spPr>
          <a:xfrm>
            <a:off x="4701946" y="3515609"/>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5" name="Oval 24"/>
          <p:cNvSpPr/>
          <p:nvPr/>
        </p:nvSpPr>
        <p:spPr>
          <a:xfrm>
            <a:off x="333421" y="2234080"/>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26" name="Oval 25"/>
          <p:cNvSpPr/>
          <p:nvPr/>
        </p:nvSpPr>
        <p:spPr>
          <a:xfrm>
            <a:off x="3613750" y="351560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opqr</a:t>
            </a:r>
            <a:endParaRPr lang="en-US" dirty="0"/>
          </a:p>
        </p:txBody>
      </p:sp>
      <p:sp>
        <p:nvSpPr>
          <p:cNvPr id="27" name="Oval 26"/>
          <p:cNvSpPr/>
          <p:nvPr/>
        </p:nvSpPr>
        <p:spPr>
          <a:xfrm>
            <a:off x="3636772" y="4707433"/>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28" name="Oval 27"/>
          <p:cNvSpPr/>
          <p:nvPr/>
        </p:nvSpPr>
        <p:spPr>
          <a:xfrm>
            <a:off x="8041243" y="220713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abc</a:t>
            </a:r>
            <a:endParaRPr lang="en-US" dirty="0"/>
          </a:p>
        </p:txBody>
      </p:sp>
      <p:sp>
        <p:nvSpPr>
          <p:cNvPr id="29" name="Oval 28"/>
          <p:cNvSpPr/>
          <p:nvPr/>
        </p:nvSpPr>
        <p:spPr>
          <a:xfrm>
            <a:off x="4737889" y="4707433"/>
            <a:ext cx="914400" cy="9144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hijk</a:t>
            </a:r>
            <a:endParaRPr lang="en-US" dirty="0"/>
          </a:p>
        </p:txBody>
      </p:sp>
      <p:sp>
        <p:nvSpPr>
          <p:cNvPr id="30" name="Rectangle 29"/>
          <p:cNvSpPr/>
          <p:nvPr/>
        </p:nvSpPr>
        <p:spPr>
          <a:xfrm>
            <a:off x="2349623"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555213"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452418"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246828"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7863600"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60803"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658008" y="1874299"/>
            <a:ext cx="161570" cy="4337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0" y="3170004"/>
            <a:ext cx="9144000" cy="1984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0" y="4482026"/>
            <a:ext cx="9144000" cy="1984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in summary</a:t>
            </a:r>
            <a:endParaRPr lang="en-US" dirty="0"/>
          </a:p>
        </p:txBody>
      </p:sp>
      <p:sp>
        <p:nvSpPr>
          <p:cNvPr id="3" name="Content Placeholder 2"/>
          <p:cNvSpPr>
            <a:spLocks noGrp="1"/>
          </p:cNvSpPr>
          <p:nvPr>
            <p:ph idx="1"/>
          </p:nvPr>
        </p:nvSpPr>
        <p:spPr/>
        <p:txBody>
          <a:bodyPr/>
          <a:lstStyle/>
          <a:p>
            <a:r>
              <a:rPr lang="en-US" dirty="0" smtClean="0"/>
              <a:t>If you want to know how well your model will work in the “real world” you have to</a:t>
            </a:r>
          </a:p>
          <a:p>
            <a:pPr lvl="1"/>
            <a:r>
              <a:rPr lang="en-US" dirty="0" smtClean="0"/>
              <a:t>define what “well” means</a:t>
            </a:r>
          </a:p>
          <a:p>
            <a:pPr lvl="1"/>
            <a:r>
              <a:rPr lang="en-US" dirty="0" smtClean="0"/>
              <a:t>work out a way to capture sufficient data to feed your algorithm</a:t>
            </a:r>
          </a:p>
          <a:p>
            <a:pPr lvl="1"/>
            <a:r>
              <a:rPr lang="en-US" dirty="0" smtClean="0"/>
              <a:t>work out a way to ensure that the data represents the “real world”</a:t>
            </a:r>
          </a:p>
          <a:p>
            <a:pPr lvl="1"/>
            <a:r>
              <a:rPr lang="en-US" dirty="0" smtClean="0"/>
              <a:t>work out an experiment design that preserves that representation and accurately evaluates your learning algorithm</a:t>
            </a:r>
          </a:p>
          <a:p>
            <a:pPr lvl="1"/>
            <a:r>
              <a:rPr lang="en-US" dirty="0" smtClean="0"/>
              <a:t>be aware of the nature of your algorithms and what impact that has on your </a:t>
            </a:r>
          </a:p>
          <a:p>
            <a:pPr lvl="2"/>
            <a:r>
              <a:rPr lang="en-US" dirty="0" smtClean="0"/>
              <a:t>sampling,</a:t>
            </a:r>
          </a:p>
          <a:p>
            <a:pPr lvl="2"/>
            <a:r>
              <a:rPr lang="en-US" dirty="0" smtClean="0"/>
              <a:t>experimental design</a:t>
            </a:r>
          </a:p>
          <a:p>
            <a:pPr lvl="2"/>
            <a:r>
              <a:rPr lang="en-US" dirty="0" smtClean="0"/>
              <a:t>metric choice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terminology</a:t>
            </a:r>
            <a:endParaRPr lang="en-US" dirty="0"/>
          </a:p>
        </p:txBody>
      </p:sp>
      <p:grpSp>
        <p:nvGrpSpPr>
          <p:cNvPr id="3" name="Group 26"/>
          <p:cNvGrpSpPr/>
          <p:nvPr/>
        </p:nvGrpSpPr>
        <p:grpSpPr>
          <a:xfrm>
            <a:off x="3940150" y="5118394"/>
            <a:ext cx="2241814" cy="855226"/>
            <a:chOff x="3940150" y="5118394"/>
            <a:chExt cx="2241814" cy="855226"/>
          </a:xfrm>
        </p:grpSpPr>
        <p:sp>
          <p:nvSpPr>
            <p:cNvPr id="4" name="Can 3"/>
            <p:cNvSpPr/>
            <p:nvPr/>
          </p:nvSpPr>
          <p:spPr>
            <a:xfrm>
              <a:off x="3940150" y="5118394"/>
              <a:ext cx="699895" cy="85522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4723775" y="5387304"/>
              <a:ext cx="1458189" cy="369332"/>
            </a:xfrm>
            <a:prstGeom prst="rect">
              <a:avLst/>
            </a:prstGeom>
            <a:noFill/>
          </p:spPr>
          <p:txBody>
            <a:bodyPr wrap="none" rtlCol="0">
              <a:spAutoFit/>
            </a:bodyPr>
            <a:lstStyle/>
            <a:p>
              <a:r>
                <a:rPr lang="en-US" dirty="0" smtClean="0"/>
                <a:t>Labeled Data</a:t>
              </a:r>
              <a:endParaRPr lang="en-US" dirty="0"/>
            </a:p>
          </p:txBody>
        </p:sp>
      </p:grpSp>
      <p:grpSp>
        <p:nvGrpSpPr>
          <p:cNvPr id="5" name="Group 27"/>
          <p:cNvGrpSpPr/>
          <p:nvPr/>
        </p:nvGrpSpPr>
        <p:grpSpPr>
          <a:xfrm>
            <a:off x="3814554" y="3597105"/>
            <a:ext cx="2959564" cy="1521290"/>
            <a:chOff x="3814554" y="3597105"/>
            <a:chExt cx="2959564" cy="1521290"/>
          </a:xfrm>
        </p:grpSpPr>
        <p:pic>
          <p:nvPicPr>
            <p:cNvPr id="7" name="Picture 6"/>
            <p:cNvPicPr>
              <a:picLocks noChangeAspect="1"/>
            </p:cNvPicPr>
            <p:nvPr/>
          </p:nvPicPr>
          <p:blipFill>
            <a:blip r:embed="rId3"/>
            <a:stretch>
              <a:fillRect/>
            </a:stretch>
          </p:blipFill>
          <p:spPr>
            <a:xfrm>
              <a:off x="3814554" y="3597105"/>
              <a:ext cx="983805" cy="1168106"/>
            </a:xfrm>
            <a:prstGeom prst="rect">
              <a:avLst/>
            </a:prstGeom>
          </p:spPr>
        </p:pic>
        <p:sp>
          <p:nvSpPr>
            <p:cNvPr id="9" name="TextBox 8"/>
            <p:cNvSpPr txBox="1"/>
            <p:nvPr/>
          </p:nvSpPr>
          <p:spPr>
            <a:xfrm>
              <a:off x="4798359" y="4068916"/>
              <a:ext cx="1975759" cy="369332"/>
            </a:xfrm>
            <a:prstGeom prst="rect">
              <a:avLst/>
            </a:prstGeom>
            <a:noFill/>
          </p:spPr>
          <p:txBody>
            <a:bodyPr wrap="none" rtlCol="0">
              <a:spAutoFit/>
            </a:bodyPr>
            <a:lstStyle/>
            <a:p>
              <a:r>
                <a:rPr lang="en-US" dirty="0" smtClean="0"/>
                <a:t>Learning Algorithm</a:t>
              </a:r>
              <a:endParaRPr lang="en-US" dirty="0"/>
            </a:p>
          </p:txBody>
        </p:sp>
        <p:cxnSp>
          <p:nvCxnSpPr>
            <p:cNvPr id="14" name="Straight Arrow Connector 13"/>
            <p:cNvCxnSpPr>
              <a:stCxn id="4" idx="1"/>
              <a:endCxn id="7" idx="2"/>
            </p:cNvCxnSpPr>
            <p:nvPr/>
          </p:nvCxnSpPr>
          <p:spPr>
            <a:xfrm rot="5400000" flipH="1" flipV="1">
              <a:off x="4121686" y="4933624"/>
              <a:ext cx="353183" cy="163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3" name="Group 30"/>
          <p:cNvGrpSpPr/>
          <p:nvPr/>
        </p:nvGrpSpPr>
        <p:grpSpPr>
          <a:xfrm>
            <a:off x="3571200" y="1751974"/>
            <a:ext cx="2172414" cy="1845131"/>
            <a:chOff x="3571200" y="1751974"/>
            <a:chExt cx="2172414" cy="1845131"/>
          </a:xfrm>
        </p:grpSpPr>
        <p:sp>
          <p:nvSpPr>
            <p:cNvPr id="10" name="TextBox 9"/>
            <p:cNvSpPr txBox="1"/>
            <p:nvPr/>
          </p:nvSpPr>
          <p:spPr>
            <a:xfrm>
              <a:off x="4950759" y="2726703"/>
              <a:ext cx="792855" cy="369332"/>
            </a:xfrm>
            <a:prstGeom prst="rect">
              <a:avLst/>
            </a:prstGeom>
            <a:noFill/>
          </p:spPr>
          <p:txBody>
            <a:bodyPr wrap="none" rtlCol="0">
              <a:spAutoFit/>
            </a:bodyPr>
            <a:lstStyle/>
            <a:p>
              <a:r>
                <a:rPr lang="en-US" dirty="0" smtClean="0"/>
                <a:t>Model</a:t>
              </a:r>
              <a:endParaRPr lang="en-US" dirty="0"/>
            </a:p>
          </p:txBody>
        </p:sp>
        <p:pic>
          <p:nvPicPr>
            <p:cNvPr id="6" name="Picture 5"/>
            <p:cNvPicPr>
              <a:picLocks noChangeAspect="1"/>
            </p:cNvPicPr>
            <p:nvPr/>
          </p:nvPicPr>
          <p:blipFill>
            <a:blip r:embed="rId4"/>
            <a:stretch>
              <a:fillRect/>
            </a:stretch>
          </p:blipFill>
          <p:spPr>
            <a:xfrm>
              <a:off x="3571200" y="1751974"/>
              <a:ext cx="1347945" cy="1344061"/>
            </a:xfrm>
            <a:prstGeom prst="rect">
              <a:avLst/>
            </a:prstGeom>
          </p:spPr>
        </p:pic>
        <p:cxnSp>
          <p:nvCxnSpPr>
            <p:cNvPr id="17" name="Straight Arrow Connector 16"/>
            <p:cNvCxnSpPr>
              <a:endCxn id="6" idx="2"/>
            </p:cNvCxnSpPr>
            <p:nvPr/>
          </p:nvCxnSpPr>
          <p:spPr>
            <a:xfrm rot="16200000" flipV="1">
              <a:off x="4017100" y="3324108"/>
              <a:ext cx="501070" cy="449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5" name="Group 31"/>
          <p:cNvGrpSpPr/>
          <p:nvPr/>
        </p:nvGrpSpPr>
        <p:grpSpPr>
          <a:xfrm>
            <a:off x="898928" y="1871477"/>
            <a:ext cx="2672272" cy="1409224"/>
            <a:chOff x="898928" y="1871477"/>
            <a:chExt cx="2672272" cy="1409224"/>
          </a:xfrm>
        </p:grpSpPr>
        <p:sp>
          <p:nvSpPr>
            <p:cNvPr id="12" name="TextBox 11"/>
            <p:cNvSpPr txBox="1"/>
            <p:nvPr/>
          </p:nvSpPr>
          <p:spPr>
            <a:xfrm>
              <a:off x="898928" y="2911369"/>
              <a:ext cx="1630524" cy="369332"/>
            </a:xfrm>
            <a:prstGeom prst="rect">
              <a:avLst/>
            </a:prstGeom>
            <a:noFill/>
          </p:spPr>
          <p:txBody>
            <a:bodyPr wrap="none" rtlCol="0">
              <a:spAutoFit/>
            </a:bodyPr>
            <a:lstStyle/>
            <a:p>
              <a:r>
                <a:rPr lang="en-US" dirty="0" smtClean="0"/>
                <a:t>Unlabeled Data</a:t>
              </a:r>
              <a:endParaRPr lang="en-US" dirty="0"/>
            </a:p>
          </p:txBody>
        </p:sp>
        <p:sp>
          <p:nvSpPr>
            <p:cNvPr id="11" name="Can 10"/>
            <p:cNvSpPr/>
            <p:nvPr/>
          </p:nvSpPr>
          <p:spPr>
            <a:xfrm>
              <a:off x="1329386" y="1871477"/>
              <a:ext cx="699895" cy="85522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Arrow Connector 19"/>
            <p:cNvCxnSpPr>
              <a:stCxn id="11" idx="4"/>
              <a:endCxn id="6" idx="1"/>
            </p:cNvCxnSpPr>
            <p:nvPr/>
          </p:nvCxnSpPr>
          <p:spPr>
            <a:xfrm>
              <a:off x="2029281" y="2299090"/>
              <a:ext cx="1541919" cy="124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6" name="Group 32"/>
          <p:cNvGrpSpPr/>
          <p:nvPr/>
        </p:nvGrpSpPr>
        <p:grpSpPr>
          <a:xfrm>
            <a:off x="4919145" y="1652940"/>
            <a:ext cx="3306383" cy="1292299"/>
            <a:chOff x="4919145" y="1652940"/>
            <a:chExt cx="3306383" cy="1292299"/>
          </a:xfrm>
        </p:grpSpPr>
        <p:pic>
          <p:nvPicPr>
            <p:cNvPr id="23" name="Picture 22"/>
            <p:cNvPicPr>
              <a:picLocks noChangeAspect="1"/>
            </p:cNvPicPr>
            <p:nvPr/>
          </p:nvPicPr>
          <p:blipFill>
            <a:blip r:embed="rId5"/>
            <a:stretch>
              <a:fillRect/>
            </a:stretch>
          </p:blipFill>
          <p:spPr>
            <a:xfrm>
              <a:off x="6474554" y="1652940"/>
              <a:ext cx="1750974" cy="1292299"/>
            </a:xfrm>
            <a:prstGeom prst="rect">
              <a:avLst/>
            </a:prstGeom>
          </p:spPr>
        </p:pic>
        <p:cxnSp>
          <p:nvCxnSpPr>
            <p:cNvPr id="24" name="Straight Arrow Connector 23"/>
            <p:cNvCxnSpPr>
              <a:stCxn id="6" idx="3"/>
              <a:endCxn id="23" idx="1"/>
            </p:cNvCxnSpPr>
            <p:nvPr/>
          </p:nvCxnSpPr>
          <p:spPr>
            <a:xfrm flipV="1">
              <a:off x="4919145" y="2299090"/>
              <a:ext cx="1555409" cy="124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case study (and the end of the main body)</a:t>
            </a:r>
            <a:endParaRPr lang="en-US" dirty="0"/>
          </a:p>
        </p:txBody>
      </p:sp>
      <p:sp>
        <p:nvSpPr>
          <p:cNvPr id="3" name="Content Placeholder 2"/>
          <p:cNvSpPr>
            <a:spLocks noGrp="1"/>
          </p:cNvSpPr>
          <p:nvPr>
            <p:ph idx="1"/>
          </p:nvPr>
        </p:nvSpPr>
        <p:spPr/>
        <p:txBody>
          <a:bodyPr/>
          <a:lstStyle/>
          <a:p>
            <a:r>
              <a:rPr lang="en-US" dirty="0" smtClean="0"/>
              <a:t>Let’s reconsider IB1 and why it got such good numbers?</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Topics</a:t>
            </a:r>
            <a:endParaRPr lang="en-US" dirty="0"/>
          </a:p>
        </p:txBody>
      </p:sp>
      <p:sp>
        <p:nvSpPr>
          <p:cNvPr id="3" name="Content Placeholder 2"/>
          <p:cNvSpPr>
            <a:spLocks noGrp="1"/>
          </p:cNvSpPr>
          <p:nvPr>
            <p:ph idx="1"/>
          </p:nvPr>
        </p:nvSpPr>
        <p:spPr/>
        <p:txBody>
          <a:bodyPr/>
          <a:lstStyle/>
          <a:p>
            <a:r>
              <a:rPr lang="en-US" dirty="0" smtClean="0"/>
              <a:t>Extending 2-class algorithms to multiclass algorithms</a:t>
            </a:r>
          </a:p>
          <a:p>
            <a:endParaRPr lang="en-US" dirty="0" smtClean="0"/>
          </a:p>
          <a:p>
            <a:r>
              <a:rPr lang="en-US" dirty="0" smtClean="0"/>
              <a:t>The kernel trick</a:t>
            </a:r>
          </a:p>
          <a:p>
            <a:endParaRPr lang="en-US" dirty="0" smtClean="0"/>
          </a:p>
          <a:p>
            <a:r>
              <a:rPr lang="en-US" dirty="0" smtClean="0"/>
              <a:t>Data representation and the curse of dimensionality</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297" y="125760"/>
            <a:ext cx="8674491" cy="1143000"/>
          </a:xfrm>
        </p:spPr>
        <p:txBody>
          <a:bodyPr/>
          <a:lstStyle/>
          <a:p>
            <a:r>
              <a:rPr lang="en-US" dirty="0" smtClean="0"/>
              <a:t>Multiclass Algorithms</a:t>
            </a:r>
            <a:endParaRPr lang="en-US" dirty="0"/>
          </a:p>
        </p:txBody>
      </p:sp>
      <p:sp>
        <p:nvSpPr>
          <p:cNvPr id="3" name="Content Placeholder 2"/>
          <p:cNvSpPr>
            <a:spLocks noGrp="1"/>
          </p:cNvSpPr>
          <p:nvPr>
            <p:ph idx="1"/>
          </p:nvPr>
        </p:nvSpPr>
        <p:spPr/>
        <p:txBody>
          <a:bodyPr/>
          <a:lstStyle/>
          <a:p>
            <a:pPr>
              <a:buNone/>
            </a:pPr>
            <a:endParaRPr lang="en-US" dirty="0" smtClean="0"/>
          </a:p>
          <a:p>
            <a:r>
              <a:rPr lang="en-US" dirty="0" smtClean="0"/>
              <a:t>Imagine that I had a learning algorithm that could only generate 2-class decisions</a:t>
            </a:r>
          </a:p>
          <a:p>
            <a:pPr lvl="1"/>
            <a:r>
              <a:rPr lang="en-US" dirty="0" smtClean="0"/>
              <a:t>e.g. SVM</a:t>
            </a:r>
          </a:p>
          <a:p>
            <a:pPr lvl="1"/>
            <a:r>
              <a:rPr lang="en-US" dirty="0" smtClean="0"/>
              <a:t>not, e.g. Decision Tree</a:t>
            </a:r>
          </a:p>
          <a:p>
            <a:endParaRPr lang="en-US" dirty="0" smtClean="0"/>
          </a:p>
          <a:p>
            <a:r>
              <a:rPr lang="en-US" dirty="0" smtClean="0"/>
              <a:t>There are two approaches that are ‘standard’ to boost these to multiclass learners</a:t>
            </a:r>
          </a:p>
          <a:p>
            <a:pPr lvl="1"/>
            <a:r>
              <a:rPr lang="en-US" dirty="0" smtClean="0"/>
              <a:t>1 </a:t>
            </a:r>
            <a:r>
              <a:rPr lang="en-US" dirty="0" err="1" smtClean="0"/>
              <a:t>vs</a:t>
            </a:r>
            <a:r>
              <a:rPr lang="en-US" dirty="0" smtClean="0"/>
              <a:t> 1</a:t>
            </a:r>
          </a:p>
          <a:p>
            <a:pPr lvl="1"/>
            <a:r>
              <a:rPr lang="en-US" dirty="0" smtClean="0"/>
              <a:t>1 </a:t>
            </a:r>
            <a:r>
              <a:rPr lang="en-US" dirty="0" err="1" smtClean="0"/>
              <a:t>vs</a:t>
            </a:r>
            <a:r>
              <a:rPr lang="en-US" dirty="0" smtClean="0"/>
              <a:t> rest</a:t>
            </a:r>
          </a:p>
          <a:p>
            <a:endParaRPr lang="en-US" dirty="0" smtClean="0"/>
          </a:p>
          <a:p>
            <a:r>
              <a:rPr lang="en-US" dirty="0" smtClean="0"/>
              <a:t>The algorithms have two parts: </a:t>
            </a:r>
            <a:r>
              <a:rPr lang="en-US" dirty="0" err="1" smtClean="0"/>
              <a:t>binarisation</a:t>
            </a:r>
            <a:r>
              <a:rPr lang="en-US" dirty="0" smtClean="0"/>
              <a:t> and </a:t>
            </a:r>
            <a:r>
              <a:rPr lang="en-US" dirty="0" err="1" smtClean="0"/>
              <a:t>debinarisation</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Binarisation</a:t>
            </a:r>
            <a:r>
              <a:rPr lang="en-US" dirty="0" smtClean="0"/>
              <a:t> – happens at training time</a:t>
            </a:r>
            <a:endParaRPr lang="en-US" dirty="0"/>
          </a:p>
        </p:txBody>
      </p:sp>
      <p:sp>
        <p:nvSpPr>
          <p:cNvPr id="4" name="Oval 3"/>
          <p:cNvSpPr/>
          <p:nvPr/>
        </p:nvSpPr>
        <p:spPr>
          <a:xfrm>
            <a:off x="2188409" y="14806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340809" y="16330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493209" y="17854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45609" y="19378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98009" y="20902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950409" y="22426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02809" y="23950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255209" y="25474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428741" y="14806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17016" y="14806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81141" y="16330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33541" y="17854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885941" y="19378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038341" y="20902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190741" y="22426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43141" y="23950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495541" y="25474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769416" y="16330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921816" y="17854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74216" y="19378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226616" y="20902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379016" y="22426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531416" y="23950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683816" y="25474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ame 30"/>
          <p:cNvSpPr/>
          <p:nvPr/>
        </p:nvSpPr>
        <p:spPr>
          <a:xfrm>
            <a:off x="1830862" y="1348693"/>
            <a:ext cx="4651378" cy="1785454"/>
          </a:xfrm>
          <a:prstGeom prst="frame">
            <a:avLst>
              <a:gd name="adj1" fmla="val 32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Oval 31"/>
          <p:cNvSpPr/>
          <p:nvPr/>
        </p:nvSpPr>
        <p:spPr>
          <a:xfrm>
            <a:off x="269071" y="33776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21471" y="35300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3871" y="36824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26271" y="38348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878671" y="39872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031071" y="41396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83471" y="42920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335871" y="44444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212511" y="33776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364911" y="35300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1517311" y="36824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669711" y="38348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822111" y="39872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974511" y="41396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126911" y="42920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279311" y="44444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rame 55"/>
          <p:cNvSpPr/>
          <p:nvPr/>
        </p:nvSpPr>
        <p:spPr>
          <a:xfrm>
            <a:off x="125005" y="3246912"/>
            <a:ext cx="2743200" cy="1785454"/>
          </a:xfrm>
          <a:prstGeom prst="frame">
            <a:avLst>
              <a:gd name="adj1" fmla="val 32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Oval 56"/>
          <p:cNvSpPr/>
          <p:nvPr/>
        </p:nvSpPr>
        <p:spPr>
          <a:xfrm>
            <a:off x="3316805" y="33776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469205" y="35300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3621605" y="36824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774005" y="38348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3926405" y="39872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078805" y="41396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231205" y="42920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383605" y="44444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260245" y="33776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412645" y="35300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565045" y="36824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4717445" y="38348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4869845" y="39872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5022245" y="41396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174645" y="42920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327045" y="44444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Frame 72"/>
          <p:cNvSpPr/>
          <p:nvPr/>
        </p:nvSpPr>
        <p:spPr>
          <a:xfrm>
            <a:off x="3172739" y="3246912"/>
            <a:ext cx="2743200" cy="1785454"/>
          </a:xfrm>
          <a:prstGeom prst="frame">
            <a:avLst>
              <a:gd name="adj1" fmla="val 32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Oval 73"/>
          <p:cNvSpPr/>
          <p:nvPr/>
        </p:nvSpPr>
        <p:spPr>
          <a:xfrm>
            <a:off x="6462396" y="33776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614796" y="35300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6767196" y="36824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919596" y="38348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071996" y="39872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224396" y="41396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7376796" y="42920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529196" y="44444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405836" y="33776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58236" y="35300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710636" y="36824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863036" y="38348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015436" y="39872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8167836" y="41396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8320236" y="42920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8472636" y="44444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rame 89"/>
          <p:cNvSpPr/>
          <p:nvPr/>
        </p:nvSpPr>
        <p:spPr>
          <a:xfrm>
            <a:off x="6318330" y="3246912"/>
            <a:ext cx="2743200" cy="1785454"/>
          </a:xfrm>
          <a:prstGeom prst="frame">
            <a:avLst>
              <a:gd name="adj1" fmla="val 32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91" name="Group 30"/>
          <p:cNvGrpSpPr/>
          <p:nvPr/>
        </p:nvGrpSpPr>
        <p:grpSpPr>
          <a:xfrm>
            <a:off x="785948" y="2726703"/>
            <a:ext cx="4349477" cy="4150794"/>
            <a:chOff x="785948" y="2726703"/>
            <a:chExt cx="4349477" cy="4150794"/>
          </a:xfrm>
        </p:grpSpPr>
        <p:sp>
          <p:nvSpPr>
            <p:cNvPr id="92" name="TextBox 91"/>
            <p:cNvSpPr txBox="1"/>
            <p:nvPr/>
          </p:nvSpPr>
          <p:spPr>
            <a:xfrm>
              <a:off x="4950759" y="2726703"/>
              <a:ext cx="184666" cy="369332"/>
            </a:xfrm>
            <a:prstGeom prst="rect">
              <a:avLst/>
            </a:prstGeom>
            <a:noFill/>
          </p:spPr>
          <p:txBody>
            <a:bodyPr wrap="none" rtlCol="0">
              <a:spAutoFit/>
            </a:bodyPr>
            <a:lstStyle/>
            <a:p>
              <a:endParaRPr lang="en-US" dirty="0"/>
            </a:p>
          </p:txBody>
        </p:sp>
        <p:pic>
          <p:nvPicPr>
            <p:cNvPr id="93" name="Picture 92"/>
            <p:cNvPicPr>
              <a:picLocks noChangeAspect="1"/>
            </p:cNvPicPr>
            <p:nvPr/>
          </p:nvPicPr>
          <p:blipFill>
            <a:blip r:embed="rId3"/>
            <a:stretch>
              <a:fillRect/>
            </a:stretch>
          </p:blipFill>
          <p:spPr>
            <a:xfrm>
              <a:off x="785948" y="5032366"/>
              <a:ext cx="1347945" cy="1344061"/>
            </a:xfrm>
            <a:prstGeom prst="rect">
              <a:avLst/>
            </a:prstGeom>
          </p:spPr>
        </p:pic>
        <p:cxnSp>
          <p:nvCxnSpPr>
            <p:cNvPr id="94" name="Straight Arrow Connector 93"/>
            <p:cNvCxnSpPr>
              <a:endCxn id="93" idx="2"/>
            </p:cNvCxnSpPr>
            <p:nvPr/>
          </p:nvCxnSpPr>
          <p:spPr>
            <a:xfrm rot="16200000" flipV="1">
              <a:off x="1231848" y="6604500"/>
              <a:ext cx="501070" cy="449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95" name="Picture 94"/>
          <p:cNvPicPr>
            <a:picLocks noChangeAspect="1"/>
          </p:cNvPicPr>
          <p:nvPr/>
        </p:nvPicPr>
        <p:blipFill>
          <a:blip r:embed="rId3"/>
          <a:stretch>
            <a:fillRect/>
          </a:stretch>
        </p:blipFill>
        <p:spPr>
          <a:xfrm>
            <a:off x="3898055" y="5032366"/>
            <a:ext cx="1347945" cy="1344061"/>
          </a:xfrm>
          <a:prstGeom prst="rect">
            <a:avLst/>
          </a:prstGeom>
        </p:spPr>
      </p:pic>
      <p:pic>
        <p:nvPicPr>
          <p:cNvPr id="96" name="Picture 95"/>
          <p:cNvPicPr>
            <a:picLocks noChangeAspect="1"/>
          </p:cNvPicPr>
          <p:nvPr/>
        </p:nvPicPr>
        <p:blipFill>
          <a:blip r:embed="rId3"/>
          <a:stretch>
            <a:fillRect/>
          </a:stretch>
        </p:blipFill>
        <p:spPr>
          <a:xfrm>
            <a:off x="7224396" y="5032366"/>
            <a:ext cx="1347945" cy="1344061"/>
          </a:xfrm>
          <a:prstGeom prst="rect">
            <a:avLst/>
          </a:prstGeom>
        </p:spPr>
      </p:pic>
      <p:sp>
        <p:nvSpPr>
          <p:cNvPr id="97" name="Oval 96"/>
          <p:cNvSpPr/>
          <p:nvPr/>
        </p:nvSpPr>
        <p:spPr>
          <a:xfrm>
            <a:off x="573871" y="5460007"/>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974511" y="5460007"/>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84059" y="5460007"/>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084270" y="5460007"/>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7009971" y="5460007"/>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8382261" y="5460007"/>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2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Binarisation</a:t>
            </a:r>
            <a:r>
              <a:rPr lang="en-US" dirty="0" smtClean="0"/>
              <a:t> – another approach – one-</a:t>
            </a:r>
            <a:r>
              <a:rPr lang="en-US" dirty="0" err="1" smtClean="0"/>
              <a:t>vs</a:t>
            </a:r>
            <a:r>
              <a:rPr lang="en-US" dirty="0" smtClean="0"/>
              <a:t>-rest</a:t>
            </a:r>
            <a:endParaRPr lang="en-US" dirty="0"/>
          </a:p>
        </p:txBody>
      </p:sp>
      <p:sp>
        <p:nvSpPr>
          <p:cNvPr id="4" name="Oval 3"/>
          <p:cNvSpPr/>
          <p:nvPr/>
        </p:nvSpPr>
        <p:spPr>
          <a:xfrm>
            <a:off x="2188409" y="14806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340809" y="16330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493209" y="17854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45609" y="19378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798009" y="20902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950409" y="22426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02809" y="23950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255209" y="25474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428741" y="14806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17016" y="14806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81141" y="16330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33541" y="17854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885941" y="19378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038341" y="20902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190741" y="22426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43141" y="23950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495541" y="25474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769416" y="16330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921816" y="17854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74216" y="19378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226616" y="20902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379016" y="22426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531416" y="23950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683816" y="25474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ame 30"/>
          <p:cNvSpPr/>
          <p:nvPr/>
        </p:nvSpPr>
        <p:spPr>
          <a:xfrm>
            <a:off x="1830862" y="1348693"/>
            <a:ext cx="4651378" cy="1785454"/>
          </a:xfrm>
          <a:prstGeom prst="frame">
            <a:avLst>
              <a:gd name="adj1" fmla="val 32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Oval 31"/>
          <p:cNvSpPr/>
          <p:nvPr/>
        </p:nvSpPr>
        <p:spPr>
          <a:xfrm>
            <a:off x="269071" y="33776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21471" y="35300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3871" y="36824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26271" y="38348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878671" y="39872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031071" y="41396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83471" y="42920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335871" y="44444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212511" y="33776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364911" y="35300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1517311" y="36824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669711" y="38348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822111" y="39872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974511" y="41396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126911" y="42920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279311" y="44444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rame 55"/>
          <p:cNvSpPr/>
          <p:nvPr/>
        </p:nvSpPr>
        <p:spPr>
          <a:xfrm>
            <a:off x="125005" y="3246912"/>
            <a:ext cx="2743200" cy="1785454"/>
          </a:xfrm>
          <a:prstGeom prst="frame">
            <a:avLst>
              <a:gd name="adj1" fmla="val 32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Oval 56"/>
          <p:cNvSpPr/>
          <p:nvPr/>
        </p:nvSpPr>
        <p:spPr>
          <a:xfrm>
            <a:off x="3316805" y="33776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469205" y="35300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3621605" y="36824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774005" y="38348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3926405" y="39872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078805" y="41396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231205" y="42920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383605" y="4444439"/>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4260245" y="33776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412645" y="35300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565045" y="36824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4717445" y="38348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4869845" y="39872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5022245" y="41396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5174645" y="42920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327045" y="44444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Frame 72"/>
          <p:cNvSpPr/>
          <p:nvPr/>
        </p:nvSpPr>
        <p:spPr>
          <a:xfrm>
            <a:off x="3172739" y="3246912"/>
            <a:ext cx="2743200" cy="1785454"/>
          </a:xfrm>
          <a:prstGeom prst="frame">
            <a:avLst>
              <a:gd name="adj1" fmla="val 32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4" name="Oval 73"/>
          <p:cNvSpPr/>
          <p:nvPr/>
        </p:nvSpPr>
        <p:spPr>
          <a:xfrm>
            <a:off x="6462396" y="33776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6614796" y="35300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6767196" y="36824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6919596" y="38348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071996" y="39872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224396" y="41396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7376796" y="42920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529196" y="44444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164405" y="3468731"/>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7558236" y="35300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710636" y="36824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7863036" y="38348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8015436" y="39872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8167836" y="41396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8320236" y="42920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8472636" y="4444439"/>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rame 89"/>
          <p:cNvSpPr/>
          <p:nvPr/>
        </p:nvSpPr>
        <p:spPr>
          <a:xfrm>
            <a:off x="6318330" y="3246912"/>
            <a:ext cx="2743200" cy="1785454"/>
          </a:xfrm>
          <a:prstGeom prst="frame">
            <a:avLst>
              <a:gd name="adj1" fmla="val 32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 name="Group 30"/>
          <p:cNvGrpSpPr/>
          <p:nvPr/>
        </p:nvGrpSpPr>
        <p:grpSpPr>
          <a:xfrm>
            <a:off x="785948" y="2726703"/>
            <a:ext cx="4349477" cy="3649724"/>
            <a:chOff x="785948" y="2726703"/>
            <a:chExt cx="4349477" cy="3649724"/>
          </a:xfrm>
        </p:grpSpPr>
        <p:sp>
          <p:nvSpPr>
            <p:cNvPr id="92" name="TextBox 91"/>
            <p:cNvSpPr txBox="1"/>
            <p:nvPr/>
          </p:nvSpPr>
          <p:spPr>
            <a:xfrm>
              <a:off x="4950759" y="2726703"/>
              <a:ext cx="184666" cy="369332"/>
            </a:xfrm>
            <a:prstGeom prst="rect">
              <a:avLst/>
            </a:prstGeom>
            <a:noFill/>
          </p:spPr>
          <p:txBody>
            <a:bodyPr wrap="none" rtlCol="0">
              <a:spAutoFit/>
            </a:bodyPr>
            <a:lstStyle/>
            <a:p>
              <a:endParaRPr lang="en-US" dirty="0"/>
            </a:p>
          </p:txBody>
        </p:sp>
        <p:pic>
          <p:nvPicPr>
            <p:cNvPr id="93" name="Picture 92"/>
            <p:cNvPicPr>
              <a:picLocks noChangeAspect="1"/>
            </p:cNvPicPr>
            <p:nvPr/>
          </p:nvPicPr>
          <p:blipFill>
            <a:blip r:embed="rId2"/>
            <a:stretch>
              <a:fillRect/>
            </a:stretch>
          </p:blipFill>
          <p:spPr>
            <a:xfrm>
              <a:off x="785948" y="5032366"/>
              <a:ext cx="1347945" cy="1344061"/>
            </a:xfrm>
            <a:prstGeom prst="rect">
              <a:avLst/>
            </a:prstGeom>
          </p:spPr>
        </p:pic>
      </p:grpSp>
      <p:pic>
        <p:nvPicPr>
          <p:cNvPr id="95" name="Picture 94"/>
          <p:cNvPicPr>
            <a:picLocks noChangeAspect="1"/>
          </p:cNvPicPr>
          <p:nvPr/>
        </p:nvPicPr>
        <p:blipFill>
          <a:blip r:embed="rId2"/>
          <a:stretch>
            <a:fillRect/>
          </a:stretch>
        </p:blipFill>
        <p:spPr>
          <a:xfrm>
            <a:off x="3898055" y="5032366"/>
            <a:ext cx="1347945" cy="1344061"/>
          </a:xfrm>
          <a:prstGeom prst="rect">
            <a:avLst/>
          </a:prstGeom>
        </p:spPr>
      </p:pic>
      <p:pic>
        <p:nvPicPr>
          <p:cNvPr id="96" name="Picture 95"/>
          <p:cNvPicPr>
            <a:picLocks noChangeAspect="1"/>
          </p:cNvPicPr>
          <p:nvPr/>
        </p:nvPicPr>
        <p:blipFill>
          <a:blip r:embed="rId2"/>
          <a:stretch>
            <a:fillRect/>
          </a:stretch>
        </p:blipFill>
        <p:spPr>
          <a:xfrm>
            <a:off x="7224396" y="5032366"/>
            <a:ext cx="1347945" cy="1344061"/>
          </a:xfrm>
          <a:prstGeom prst="rect">
            <a:avLst/>
          </a:prstGeom>
        </p:spPr>
      </p:pic>
      <p:sp>
        <p:nvSpPr>
          <p:cNvPr id="97" name="Oval 96"/>
          <p:cNvSpPr/>
          <p:nvPr/>
        </p:nvSpPr>
        <p:spPr>
          <a:xfrm>
            <a:off x="573871" y="5460007"/>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974511" y="5460007"/>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84059" y="5460007"/>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084270" y="5460007"/>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7009971" y="5460007"/>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8382261" y="5460007"/>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364384" y="3270785"/>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516784" y="3423185"/>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669184" y="3575585"/>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1821584" y="3727985"/>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1973984" y="3880385"/>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2126384" y="4032785"/>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2278784" y="4185185"/>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2431184" y="4337585"/>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3316805" y="3621131"/>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3469205" y="3773531"/>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3621605" y="3925931"/>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774005" y="4078331"/>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926405" y="4230731"/>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4078805" y="4383131"/>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4231205" y="4535531"/>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83605" y="4687931"/>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6309996" y="3468731"/>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6462396" y="3621131"/>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6614796" y="3773531"/>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6767196" y="3925931"/>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6919596" y="4078331"/>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7071996" y="4230731"/>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7224396" y="4383131"/>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7376796" y="4535531"/>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2064359" y="5657953"/>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3621605" y="5657953"/>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6947946" y="5657953"/>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731873" y="2422901"/>
            <a:ext cx="1347945" cy="1344061"/>
          </a:xfrm>
          <a:prstGeom prst="rect">
            <a:avLst/>
          </a:prstGeom>
        </p:spPr>
      </p:pic>
      <p:sp>
        <p:nvSpPr>
          <p:cNvPr id="2" name="Title 1"/>
          <p:cNvSpPr>
            <a:spLocks noGrp="1"/>
          </p:cNvSpPr>
          <p:nvPr>
            <p:ph type="title"/>
          </p:nvPr>
        </p:nvSpPr>
        <p:spPr/>
        <p:txBody>
          <a:bodyPr/>
          <a:lstStyle/>
          <a:p>
            <a:r>
              <a:rPr lang="en-US" dirty="0" err="1" smtClean="0"/>
              <a:t>Debinarisation</a:t>
            </a:r>
            <a:r>
              <a:rPr lang="en-US" dirty="0" smtClean="0"/>
              <a:t> – happens at recall time</a:t>
            </a:r>
            <a:endParaRPr lang="en-US" dirty="0"/>
          </a:p>
        </p:txBody>
      </p:sp>
      <p:pic>
        <p:nvPicPr>
          <p:cNvPr id="15" name="Picture 14"/>
          <p:cNvPicPr>
            <a:picLocks noChangeAspect="1"/>
          </p:cNvPicPr>
          <p:nvPr/>
        </p:nvPicPr>
        <p:blipFill>
          <a:blip r:embed="rId2"/>
          <a:stretch>
            <a:fillRect/>
          </a:stretch>
        </p:blipFill>
        <p:spPr>
          <a:xfrm>
            <a:off x="3791728" y="2426067"/>
            <a:ext cx="1347945" cy="1344061"/>
          </a:xfrm>
          <a:prstGeom prst="rect">
            <a:avLst/>
          </a:prstGeom>
        </p:spPr>
      </p:pic>
      <p:pic>
        <p:nvPicPr>
          <p:cNvPr id="16" name="Picture 15"/>
          <p:cNvPicPr>
            <a:picLocks noChangeAspect="1"/>
          </p:cNvPicPr>
          <p:nvPr/>
        </p:nvPicPr>
        <p:blipFill>
          <a:blip r:embed="rId2"/>
          <a:stretch>
            <a:fillRect/>
          </a:stretch>
        </p:blipFill>
        <p:spPr>
          <a:xfrm>
            <a:off x="7118069" y="2426067"/>
            <a:ext cx="1347945" cy="1344061"/>
          </a:xfrm>
          <a:prstGeom prst="rect">
            <a:avLst/>
          </a:prstGeom>
        </p:spPr>
      </p:pic>
      <p:sp>
        <p:nvSpPr>
          <p:cNvPr id="17" name="Oval 16"/>
          <p:cNvSpPr/>
          <p:nvPr/>
        </p:nvSpPr>
        <p:spPr>
          <a:xfrm>
            <a:off x="467544" y="2853708"/>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1868184" y="2853708"/>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577732" y="2853708"/>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77943" y="2853708"/>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903644" y="2853708"/>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958032" y="3051654"/>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515278" y="3051654"/>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841619" y="3051654"/>
            <a:ext cx="428850" cy="395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8251589" y="2853708"/>
            <a:ext cx="428850" cy="39589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222529" y="1480653"/>
            <a:ext cx="428850" cy="3958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rot="10800000" flipV="1">
            <a:off x="2297034" y="1876544"/>
            <a:ext cx="1494694" cy="3338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5400000">
            <a:off x="4372149" y="2195870"/>
            <a:ext cx="33385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977943" y="1876545"/>
            <a:ext cx="2354551" cy="333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1182422" y="4523705"/>
            <a:ext cx="428850" cy="395892"/>
          </a:xfrm>
          <a:prstGeom prst="ellipse">
            <a:avLst/>
          </a:prstGeom>
          <a:gradFill flip="none" rotWithShape="1">
            <a:gsLst>
              <a:gs pos="0">
                <a:srgbClr val="FF0000"/>
              </a:gs>
              <a:gs pos="100000">
                <a:srgbClr val="FFFFFF"/>
              </a:gs>
              <a:gs pos="99000">
                <a:srgbClr val="008000"/>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222529" y="4523705"/>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591307" y="4523705"/>
            <a:ext cx="428850" cy="395892"/>
          </a:xfrm>
          <a:prstGeom prst="ellipse">
            <a:avLst/>
          </a:prstGeom>
          <a:gradFill>
            <a:gsLst>
              <a:gs pos="29000">
                <a:schemeClr val="accent1">
                  <a:shade val="51000"/>
                  <a:satMod val="130000"/>
                </a:schemeClr>
              </a:gs>
              <a:gs pos="99000">
                <a:srgbClr val="008000"/>
              </a:gs>
              <a:gs pos="100000">
                <a:schemeClr val="accent1">
                  <a:shade val="94000"/>
                  <a:satMod val="13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a:endCxn id="34" idx="0"/>
          </p:cNvCxnSpPr>
          <p:nvPr/>
        </p:nvCxnSpPr>
        <p:spPr>
          <a:xfrm rot="5400000">
            <a:off x="1020061" y="4146916"/>
            <a:ext cx="75357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5400000">
            <a:off x="4043670" y="4167356"/>
            <a:ext cx="75357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5400000">
            <a:off x="7441486" y="4163412"/>
            <a:ext cx="75357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1611272" y="4919597"/>
            <a:ext cx="1966460" cy="9857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5400000">
            <a:off x="4059529" y="5280527"/>
            <a:ext cx="721861"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6" idx="3"/>
          </p:cNvCxnSpPr>
          <p:nvPr/>
        </p:nvCxnSpPr>
        <p:spPr>
          <a:xfrm rot="5400000">
            <a:off x="5875010" y="4126283"/>
            <a:ext cx="1043765" cy="2514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222529" y="5707439"/>
            <a:ext cx="428850" cy="395892"/>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Learning</a:t>
            </a:r>
            <a:endParaRPr lang="en-US" dirty="0"/>
          </a:p>
        </p:txBody>
      </p:sp>
      <p:sp>
        <p:nvSpPr>
          <p:cNvPr id="3" name="Content Placeholder 2"/>
          <p:cNvSpPr>
            <a:spLocks noGrp="1"/>
          </p:cNvSpPr>
          <p:nvPr>
            <p:ph idx="1"/>
          </p:nvPr>
        </p:nvSpPr>
        <p:spPr/>
        <p:txBody>
          <a:bodyPr/>
          <a:lstStyle/>
          <a:p>
            <a:r>
              <a:rPr lang="en-US" dirty="0" smtClean="0"/>
              <a:t>Some models can give more than a vote </a:t>
            </a:r>
          </a:p>
          <a:p>
            <a:endParaRPr lang="en-US" dirty="0"/>
          </a:p>
        </p:txBody>
      </p:sp>
      <p:sp>
        <p:nvSpPr>
          <p:cNvPr id="4" name="TextBox 3"/>
          <p:cNvSpPr txBox="1"/>
          <p:nvPr/>
        </p:nvSpPr>
        <p:spPr>
          <a:xfrm>
            <a:off x="1781614" y="2116939"/>
            <a:ext cx="4759273" cy="2308324"/>
          </a:xfrm>
          <a:prstGeom prst="rect">
            <a:avLst/>
          </a:prstGeom>
          <a:noFill/>
        </p:spPr>
        <p:txBody>
          <a:bodyPr wrap="none" rtlCol="0">
            <a:spAutoFit/>
          </a:bodyPr>
          <a:lstStyle/>
          <a:p>
            <a:r>
              <a:rPr lang="en-US" dirty="0" err="1" smtClean="0"/>
              <a:t>petalwidth</a:t>
            </a:r>
            <a:r>
              <a:rPr lang="en-US" dirty="0" smtClean="0"/>
              <a:t> &lt;= 0.6: Iris-</a:t>
            </a:r>
            <a:r>
              <a:rPr lang="en-US" dirty="0" err="1" smtClean="0"/>
              <a:t>setosa</a:t>
            </a:r>
            <a:r>
              <a:rPr lang="en-US" dirty="0" smtClean="0"/>
              <a:t> (50.0)</a:t>
            </a:r>
          </a:p>
          <a:p>
            <a:r>
              <a:rPr lang="en-US" dirty="0" err="1" smtClean="0"/>
              <a:t>petalwidth</a:t>
            </a:r>
            <a:r>
              <a:rPr lang="en-US" dirty="0" smtClean="0"/>
              <a:t> &gt; 0.6</a:t>
            </a:r>
          </a:p>
          <a:p>
            <a:r>
              <a:rPr lang="en-US" dirty="0" smtClean="0"/>
              <a:t>|   </a:t>
            </a:r>
            <a:r>
              <a:rPr lang="en-US" dirty="0" err="1" smtClean="0"/>
              <a:t>petalwidth</a:t>
            </a:r>
            <a:r>
              <a:rPr lang="en-US" dirty="0" smtClean="0"/>
              <a:t> &lt;= 1.7</a:t>
            </a:r>
          </a:p>
          <a:p>
            <a:r>
              <a:rPr lang="en-US" dirty="0" smtClean="0"/>
              <a:t>|   |   </a:t>
            </a:r>
            <a:r>
              <a:rPr lang="en-US" dirty="0" err="1" smtClean="0"/>
              <a:t>petallength</a:t>
            </a:r>
            <a:r>
              <a:rPr lang="en-US" dirty="0" smtClean="0"/>
              <a:t> &lt;= 4.9: Iris-</a:t>
            </a:r>
            <a:r>
              <a:rPr lang="en-US" dirty="0" err="1" smtClean="0"/>
              <a:t>versicolor</a:t>
            </a:r>
            <a:r>
              <a:rPr lang="en-US" dirty="0" smtClean="0"/>
              <a:t> (48.0/1.0)</a:t>
            </a:r>
          </a:p>
          <a:p>
            <a:r>
              <a:rPr lang="en-US" dirty="0" smtClean="0"/>
              <a:t>|   |   </a:t>
            </a:r>
            <a:r>
              <a:rPr lang="en-US" dirty="0" err="1" smtClean="0"/>
              <a:t>petallength</a:t>
            </a:r>
            <a:r>
              <a:rPr lang="en-US" dirty="0" smtClean="0"/>
              <a:t> &gt; 4.9</a:t>
            </a:r>
          </a:p>
          <a:p>
            <a:r>
              <a:rPr lang="en-US" dirty="0" smtClean="0"/>
              <a:t>|   |   |   </a:t>
            </a:r>
            <a:r>
              <a:rPr lang="en-US" dirty="0" err="1" smtClean="0"/>
              <a:t>petalwidth</a:t>
            </a:r>
            <a:r>
              <a:rPr lang="en-US" dirty="0" smtClean="0"/>
              <a:t> &lt;= 1.5: Iris-</a:t>
            </a:r>
            <a:r>
              <a:rPr lang="en-US" dirty="0" err="1" smtClean="0"/>
              <a:t>virginica</a:t>
            </a:r>
            <a:r>
              <a:rPr lang="en-US" dirty="0" smtClean="0"/>
              <a:t> (3.0)</a:t>
            </a:r>
          </a:p>
          <a:p>
            <a:r>
              <a:rPr lang="en-US" dirty="0" smtClean="0"/>
              <a:t>|   |   |   </a:t>
            </a:r>
            <a:r>
              <a:rPr lang="en-US" dirty="0" err="1" smtClean="0"/>
              <a:t>petalwidth</a:t>
            </a:r>
            <a:r>
              <a:rPr lang="en-US" dirty="0" smtClean="0"/>
              <a:t> &gt; 1.5: Iris-</a:t>
            </a:r>
            <a:r>
              <a:rPr lang="en-US" dirty="0" err="1" smtClean="0"/>
              <a:t>versicolor</a:t>
            </a:r>
            <a:r>
              <a:rPr lang="en-US" dirty="0" smtClean="0"/>
              <a:t> (3.0/1.0)</a:t>
            </a:r>
          </a:p>
          <a:p>
            <a:r>
              <a:rPr lang="en-US" dirty="0" smtClean="0"/>
              <a:t>|   </a:t>
            </a:r>
            <a:r>
              <a:rPr lang="en-US" dirty="0" err="1" smtClean="0"/>
              <a:t>petalwidth</a:t>
            </a:r>
            <a:r>
              <a:rPr lang="en-US" dirty="0" smtClean="0"/>
              <a:t> &gt; 1.7: Iris-</a:t>
            </a:r>
            <a:r>
              <a:rPr lang="en-US" dirty="0" err="1" smtClean="0"/>
              <a:t>virginica</a:t>
            </a:r>
            <a:r>
              <a:rPr lang="en-US" dirty="0" smtClean="0"/>
              <a:t> (46.0/1.0)</a:t>
            </a:r>
            <a:endParaRPr lang="en-US" dirty="0"/>
          </a:p>
        </p:txBody>
      </p:sp>
      <p:sp>
        <p:nvSpPr>
          <p:cNvPr id="5" name="TextBox 4"/>
          <p:cNvSpPr txBox="1"/>
          <p:nvPr/>
        </p:nvSpPr>
        <p:spPr>
          <a:xfrm>
            <a:off x="467544" y="5344539"/>
            <a:ext cx="5449178" cy="369332"/>
          </a:xfrm>
          <a:prstGeom prst="rect">
            <a:avLst/>
          </a:prstGeom>
          <a:noFill/>
        </p:spPr>
        <p:txBody>
          <a:bodyPr wrap="none" rtlCol="0">
            <a:spAutoFit/>
          </a:bodyPr>
          <a:lstStyle/>
          <a:p>
            <a:r>
              <a:rPr lang="en-US" dirty="0" smtClean="0"/>
              <a:t>This makes it easier to combine them when </a:t>
            </a:r>
            <a:r>
              <a:rPr lang="en-US" dirty="0" err="1" smtClean="0"/>
              <a:t>debinarising</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kernel trick</a:t>
            </a:r>
            <a:endParaRPr lang="en-US" dirty="0"/>
          </a:p>
        </p:txBody>
      </p:sp>
      <p:cxnSp>
        <p:nvCxnSpPr>
          <p:cNvPr id="5" name="Straight Connector 4"/>
          <p:cNvCxnSpPr/>
          <p:nvPr/>
        </p:nvCxnSpPr>
        <p:spPr>
          <a:xfrm>
            <a:off x="467544" y="4189854"/>
            <a:ext cx="7581650" cy="32991"/>
          </a:xfrm>
          <a:prstGeom prst="line">
            <a:avLst/>
          </a:prstGeom>
          <a:ln w="50800"/>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890690" y="407438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167793" y="407438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44896" y="407438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721999" y="407438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99102" y="407438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276207" y="407438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770791" y="411956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047894" y="411956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324997" y="411956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02100" y="411956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79203" y="411956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156308" y="411956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840963" y="408263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18066" y="408263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395169" y="408263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72272" y="408263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949375" y="408263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226480" y="408263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467544" y="1979459"/>
            <a:ext cx="8742260" cy="369332"/>
          </a:xfrm>
          <a:prstGeom prst="rect">
            <a:avLst/>
          </a:prstGeom>
          <a:noFill/>
        </p:spPr>
        <p:txBody>
          <a:bodyPr wrap="none" rtlCol="0">
            <a:spAutoFit/>
          </a:bodyPr>
          <a:lstStyle/>
          <a:p>
            <a:r>
              <a:rPr lang="en-US" dirty="0" smtClean="0"/>
              <a:t>Imagine you may draw only one line to separate these two classes. Where would you put it.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6"/>
          <p:cNvSpPr/>
          <p:nvPr/>
        </p:nvSpPr>
        <p:spPr>
          <a:xfrm>
            <a:off x="1659467" y="1540933"/>
            <a:ext cx="5334000" cy="3067755"/>
          </a:xfrm>
          <a:custGeom>
            <a:avLst/>
            <a:gdLst>
              <a:gd name="connsiteX0" fmla="*/ 0 w 5334000"/>
              <a:gd name="connsiteY0" fmla="*/ 0 h 3067755"/>
              <a:gd name="connsiteX1" fmla="*/ 558800 w 5334000"/>
              <a:gd name="connsiteY1" fmla="*/ 1490134 h 3067755"/>
              <a:gd name="connsiteX2" fmla="*/ 2336800 w 5334000"/>
              <a:gd name="connsiteY2" fmla="*/ 2997200 h 3067755"/>
              <a:gd name="connsiteX3" fmla="*/ 4453466 w 5334000"/>
              <a:gd name="connsiteY3" fmla="*/ 1913467 h 3067755"/>
              <a:gd name="connsiteX4" fmla="*/ 5334000 w 5334000"/>
              <a:gd name="connsiteY4" fmla="*/ 16934 h 3067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0" h="3067755">
                <a:moveTo>
                  <a:pt x="0" y="0"/>
                </a:moveTo>
                <a:cubicBezTo>
                  <a:pt x="84666" y="495300"/>
                  <a:pt x="169333" y="990601"/>
                  <a:pt x="558800" y="1490134"/>
                </a:cubicBezTo>
                <a:cubicBezTo>
                  <a:pt x="948267" y="1989667"/>
                  <a:pt x="1687689" y="2926645"/>
                  <a:pt x="2336800" y="2997200"/>
                </a:cubicBezTo>
                <a:cubicBezTo>
                  <a:pt x="2985911" y="3067755"/>
                  <a:pt x="3953933" y="2410178"/>
                  <a:pt x="4453466" y="1913467"/>
                </a:cubicBezTo>
                <a:cubicBezTo>
                  <a:pt x="4952999" y="1416756"/>
                  <a:pt x="5143499" y="716845"/>
                  <a:pt x="5334000" y="1693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Adding a dimension helps a lot</a:t>
            </a:r>
            <a:endParaRPr lang="en-US" dirty="0"/>
          </a:p>
        </p:txBody>
      </p:sp>
      <p:cxnSp>
        <p:nvCxnSpPr>
          <p:cNvPr id="5" name="Straight Connector 4"/>
          <p:cNvCxnSpPr/>
          <p:nvPr/>
        </p:nvCxnSpPr>
        <p:spPr>
          <a:xfrm rot="5400000">
            <a:off x="-264017" y="3414566"/>
            <a:ext cx="2903207"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186792" y="4866964"/>
            <a:ext cx="592223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444898" y="475974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722001" y="475974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999104" y="475974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276207" y="475974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553310" y="475974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830415" y="4759743"/>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324999" y="480492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602102" y="480492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879205" y="480492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156308" y="480492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433411" y="480492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710516" y="480492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5171" y="476799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672274" y="476799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949377" y="476799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226480" y="476799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503583" y="476799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80688" y="476799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508015" y="143371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1726616" y="2228996"/>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999104" y="2848744"/>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292702" y="3191878"/>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615991" y="351648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46910" y="3736248"/>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341494" y="3946377"/>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5555918" y="3736248"/>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895700" y="3516482"/>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202492" y="3191878"/>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6433411" y="2741524"/>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710516" y="1963756"/>
            <a:ext cx="230919" cy="21444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3395171" y="4198107"/>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3672274" y="4363058"/>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3965871" y="4387803"/>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242974" y="4363058"/>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4520077" y="4305328"/>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4797182" y="4224161"/>
            <a:ext cx="230919" cy="214441"/>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444898" y="3942243"/>
            <a:ext cx="6632302" cy="47425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kernel trick</a:t>
            </a:r>
            <a:endParaRPr lang="en-US" dirty="0"/>
          </a:p>
        </p:txBody>
      </p:sp>
      <p:sp>
        <p:nvSpPr>
          <p:cNvPr id="3" name="Content Placeholder 2"/>
          <p:cNvSpPr>
            <a:spLocks noGrp="1"/>
          </p:cNvSpPr>
          <p:nvPr>
            <p:ph idx="1"/>
          </p:nvPr>
        </p:nvSpPr>
        <p:spPr/>
        <p:txBody>
          <a:bodyPr/>
          <a:lstStyle/>
          <a:p>
            <a:r>
              <a:rPr lang="en-US" dirty="0" smtClean="0"/>
              <a:t>The SVM algorithm works by comparing instances ONLY by computing their inner product (dot product)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 – motivating example</a:t>
            </a:r>
            <a:endParaRPr lang="en-US" dirty="0"/>
          </a:p>
        </p:txBody>
      </p:sp>
      <p:pic>
        <p:nvPicPr>
          <p:cNvPr id="6" name="Picture 5"/>
          <p:cNvPicPr>
            <a:picLocks noChangeAspect="1"/>
          </p:cNvPicPr>
          <p:nvPr/>
        </p:nvPicPr>
        <p:blipFill>
          <a:blip r:embed="rId3"/>
          <a:stretch>
            <a:fillRect/>
          </a:stretch>
        </p:blipFill>
        <p:spPr>
          <a:xfrm>
            <a:off x="924942" y="1438525"/>
            <a:ext cx="7200900" cy="46101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Dimensionality and Indexing</a:t>
            </a:r>
            <a:endParaRPr lang="en-US" dirty="0"/>
          </a:p>
        </p:txBody>
      </p:sp>
      <p:sp>
        <p:nvSpPr>
          <p:cNvPr id="3" name="Content Placeholder 2"/>
          <p:cNvSpPr>
            <a:spLocks noGrp="1"/>
          </p:cNvSpPr>
          <p:nvPr>
            <p:ph idx="1"/>
          </p:nvPr>
        </p:nvSpPr>
        <p:spPr/>
        <p:txBody>
          <a:bodyPr/>
          <a:lstStyle/>
          <a:p>
            <a:r>
              <a:rPr lang="en-US" dirty="0" smtClean="0"/>
              <a:t>Consider indexing in the abstract – and some analogy</a:t>
            </a:r>
          </a:p>
          <a:p>
            <a:endParaRPr lang="en-US" dirty="0" smtClean="0"/>
          </a:p>
          <a:p>
            <a:pPr>
              <a:buNone/>
            </a:pPr>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3"/>
          <a:stretch>
            <a:fillRect/>
          </a:stretch>
        </p:blipFill>
        <p:spPr>
          <a:xfrm>
            <a:off x="661790" y="1796873"/>
            <a:ext cx="7150100" cy="4457700"/>
          </a:xfrm>
          <a:prstGeom prst="rect">
            <a:avLst/>
          </a:prstGeom>
        </p:spPr>
      </p:pic>
      <p:sp>
        <p:nvSpPr>
          <p:cNvPr id="15" name="Oval 14"/>
          <p:cNvSpPr/>
          <p:nvPr/>
        </p:nvSpPr>
        <p:spPr>
          <a:xfrm>
            <a:off x="3364827" y="2340072"/>
            <a:ext cx="234682" cy="26230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Dimensionality and Indexing</a:t>
            </a:r>
            <a:endParaRPr lang="en-US" dirty="0"/>
          </a:p>
        </p:txBody>
      </p:sp>
      <p:sp>
        <p:nvSpPr>
          <p:cNvPr id="3" name="Content Placeholder 2"/>
          <p:cNvSpPr>
            <a:spLocks noGrp="1"/>
          </p:cNvSpPr>
          <p:nvPr>
            <p:ph idx="1"/>
          </p:nvPr>
        </p:nvSpPr>
        <p:spPr/>
        <p:txBody>
          <a:bodyPr/>
          <a:lstStyle/>
          <a:p>
            <a:r>
              <a:rPr lang="en-US" dirty="0" smtClean="0"/>
              <a:t>Consider indexing in the abstract – and it’s a fairly loose analogy, but please bear with me</a:t>
            </a:r>
          </a:p>
          <a:p>
            <a:endParaRPr lang="en-US" dirty="0" smtClean="0"/>
          </a:p>
          <a:p>
            <a:pPr>
              <a:buNone/>
            </a:pPr>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3"/>
          <a:stretch>
            <a:fillRect/>
          </a:stretch>
        </p:blipFill>
        <p:spPr>
          <a:xfrm>
            <a:off x="661790" y="1796873"/>
            <a:ext cx="7150100" cy="4457700"/>
          </a:xfrm>
          <a:prstGeom prst="rect">
            <a:avLst/>
          </a:prstGeom>
        </p:spPr>
      </p:pic>
      <p:sp>
        <p:nvSpPr>
          <p:cNvPr id="5" name="Oval 4"/>
          <p:cNvSpPr/>
          <p:nvPr/>
        </p:nvSpPr>
        <p:spPr>
          <a:xfrm>
            <a:off x="3426092" y="2824631"/>
            <a:ext cx="805861" cy="5138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rot="5400000">
            <a:off x="-314115" y="3875872"/>
            <a:ext cx="4174494" cy="16494"/>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508241" y="3875873"/>
            <a:ext cx="4174494" cy="1649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1330597" y="3875873"/>
            <a:ext cx="4174494" cy="164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152953" y="3875872"/>
            <a:ext cx="4174494" cy="164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75309" y="3875872"/>
            <a:ext cx="4174494" cy="164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3797665" y="3875872"/>
            <a:ext cx="4174494" cy="164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4620021" y="3875872"/>
            <a:ext cx="4174494" cy="164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442378" y="3875872"/>
            <a:ext cx="4174494" cy="1649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220575" y="1796872"/>
            <a:ext cx="6591315"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220575" y="2310751"/>
            <a:ext cx="6591315"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220575" y="2824630"/>
            <a:ext cx="6591315"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220575" y="3338509"/>
            <a:ext cx="6591315"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220575" y="3852388"/>
            <a:ext cx="6591315"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220575" y="4366267"/>
            <a:ext cx="6591315"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1220575" y="4880146"/>
            <a:ext cx="6591315"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220575" y="5394024"/>
            <a:ext cx="6591315" cy="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Thanks for attending!</a:t>
            </a:r>
          </a:p>
        </p:txBody>
      </p:sp>
      <p:sp>
        <p:nvSpPr>
          <p:cNvPr id="3" name="Content Placeholder 2"/>
          <p:cNvSpPr>
            <a:spLocks noGrp="1"/>
          </p:cNvSpPr>
          <p:nvPr>
            <p:ph idx="1"/>
          </p:nvPr>
        </p:nvSpPr>
        <p:spPr/>
        <p:txBody>
          <a:bodyPr/>
          <a:lstStyle/>
          <a:p>
            <a:endParaRPr lang="en-AU" dirty="0" smtClean="0"/>
          </a:p>
          <a:p>
            <a:r>
              <a:rPr lang="en-AU" dirty="0"/>
              <a:t>Please complete our </a:t>
            </a:r>
            <a:r>
              <a:rPr lang="en-AU" b="1" u="sng" dirty="0"/>
              <a:t>course survey </a:t>
            </a:r>
            <a:r>
              <a:rPr lang="en-AU" dirty="0"/>
              <a:t>at: </a:t>
            </a:r>
          </a:p>
          <a:p>
            <a:pPr algn="ctr"/>
            <a:r>
              <a:rPr lang="en-AU" dirty="0">
                <a:hlinkClick r:id="rId2"/>
              </a:rPr>
              <a:t>http://svy.mk/18c8dHa</a:t>
            </a:r>
            <a:r>
              <a:rPr lang="en-AU" dirty="0"/>
              <a:t> </a:t>
            </a:r>
          </a:p>
          <a:p>
            <a:pPr marL="0" indent="0" algn="ctr">
              <a:buNone/>
            </a:pPr>
            <a:endParaRPr lang="en-AU" dirty="0" smtClean="0"/>
          </a:p>
          <a:p>
            <a:r>
              <a:rPr lang="en-AU" dirty="0" smtClean="0"/>
              <a:t>Any </a:t>
            </a:r>
            <a:r>
              <a:rPr lang="en-AU" b="1" u="sng" dirty="0"/>
              <a:t>further questions</a:t>
            </a:r>
            <a:r>
              <a:rPr lang="en-AU" dirty="0"/>
              <a:t>, contact us at</a:t>
            </a:r>
          </a:p>
          <a:p>
            <a:pPr algn="ctr"/>
            <a:r>
              <a:rPr lang="en-AU" dirty="0">
                <a:hlinkClick r:id="rId3"/>
              </a:rPr>
              <a:t>training@intersect.org.au</a:t>
            </a:r>
            <a:r>
              <a:rPr lang="en-AU" dirty="0"/>
              <a:t>  </a:t>
            </a:r>
          </a:p>
          <a:p>
            <a:pPr algn="ctr"/>
            <a:endParaRPr lang="en-AU" dirty="0" smtClean="0"/>
          </a:p>
          <a:p>
            <a:pPr algn="ctr"/>
            <a:r>
              <a:rPr lang="en-AU" dirty="0" smtClean="0"/>
              <a:t>Find </a:t>
            </a:r>
            <a:r>
              <a:rPr lang="en-AU" dirty="0"/>
              <a:t>out about </a:t>
            </a:r>
            <a:r>
              <a:rPr lang="en-AU" b="1" u="sng" dirty="0"/>
              <a:t>upcoming courses </a:t>
            </a:r>
            <a:r>
              <a:rPr lang="en-AU" dirty="0"/>
              <a:t>by signing up to our mailing list </a:t>
            </a:r>
          </a:p>
          <a:p>
            <a:pPr algn="ctr"/>
            <a:r>
              <a:rPr lang="en-AU" dirty="0">
                <a:hlinkClick r:id="rId4"/>
              </a:rPr>
              <a:t>http://bit.ly/1aZvRqw</a:t>
            </a:r>
            <a:endParaRPr lang="en-AU" dirty="0"/>
          </a:p>
          <a:p>
            <a:pPr marL="0" indent="0">
              <a:buNone/>
            </a:pPr>
            <a:endParaRPr lang="en-AU" dirty="0"/>
          </a:p>
        </p:txBody>
      </p:sp>
    </p:spTree>
    <p:extLst>
      <p:ext uri="{BB962C8B-B14F-4D97-AF65-F5344CB8AC3E}">
        <p14:creationId xmlns:p14="http://schemas.microsoft.com/office/powerpoint/2010/main" val="383978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 – motivating example</a:t>
            </a:r>
            <a:endParaRPr lang="en-US" dirty="0"/>
          </a:p>
        </p:txBody>
      </p:sp>
      <p:pic>
        <p:nvPicPr>
          <p:cNvPr id="6" name="Picture 5"/>
          <p:cNvPicPr>
            <a:picLocks noChangeAspect="1"/>
          </p:cNvPicPr>
          <p:nvPr/>
        </p:nvPicPr>
        <p:blipFill>
          <a:blip r:embed="rId3"/>
          <a:stretch>
            <a:fillRect/>
          </a:stretch>
        </p:blipFill>
        <p:spPr>
          <a:xfrm>
            <a:off x="924942" y="1438525"/>
            <a:ext cx="7200900" cy="4610100"/>
          </a:xfrm>
          <a:prstGeom prst="rect">
            <a:avLst/>
          </a:prstGeom>
        </p:spPr>
      </p:pic>
      <p:sp>
        <p:nvSpPr>
          <p:cNvPr id="8" name="Oval 7"/>
          <p:cNvSpPr/>
          <p:nvPr/>
        </p:nvSpPr>
        <p:spPr>
          <a:xfrm>
            <a:off x="4975455" y="1794236"/>
            <a:ext cx="209738" cy="17476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053778" y="5021530"/>
            <a:ext cx="209738" cy="17476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230642" y="3739933"/>
            <a:ext cx="209738" cy="17476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24942" y="1438525"/>
            <a:ext cx="7200900" cy="4610100"/>
          </a:xfrm>
          <a:prstGeom prst="rect">
            <a:avLst/>
          </a:prstGeom>
        </p:spPr>
      </p:pic>
      <p:sp>
        <p:nvSpPr>
          <p:cNvPr id="2" name="Title 1"/>
          <p:cNvSpPr>
            <a:spLocks noGrp="1"/>
          </p:cNvSpPr>
          <p:nvPr>
            <p:ph type="title"/>
          </p:nvPr>
        </p:nvSpPr>
        <p:spPr/>
        <p:txBody>
          <a:bodyPr/>
          <a:lstStyle/>
          <a:p>
            <a:r>
              <a:rPr lang="en-US" dirty="0" smtClean="0"/>
              <a:t>What is machine learning – motivating example</a:t>
            </a:r>
            <a:endParaRPr lang="en-US" dirty="0"/>
          </a:p>
        </p:txBody>
      </p:sp>
      <p:sp>
        <p:nvSpPr>
          <p:cNvPr id="18" name="Right Triangle 17"/>
          <p:cNvSpPr/>
          <p:nvPr/>
        </p:nvSpPr>
        <p:spPr>
          <a:xfrm rot="10800000">
            <a:off x="1549903" y="1438525"/>
            <a:ext cx="6389676" cy="4273514"/>
          </a:xfrm>
          <a:prstGeom prst="rtTriangle">
            <a:avLst/>
          </a:prstGeom>
          <a:solidFill>
            <a:schemeClr val="accent2">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p:cNvSpPr/>
          <p:nvPr/>
        </p:nvSpPr>
        <p:spPr>
          <a:xfrm>
            <a:off x="1516036" y="1438526"/>
            <a:ext cx="6423543" cy="4290450"/>
          </a:xfrm>
          <a:prstGeom prst="rtTriangle">
            <a:avLst/>
          </a:prstGeom>
          <a:solidFill>
            <a:schemeClr val="accent1">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ntersect_ppt_tpl-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intersect_ppt_tpl-3.pot</Template>
  <TotalTime>34673</TotalTime>
  <Words>4562</Words>
  <Application>Microsoft Office PowerPoint</Application>
  <PresentationFormat>On-screen Show (4:3)</PresentationFormat>
  <Paragraphs>911</Paragraphs>
  <Slides>72</Slides>
  <Notes>44</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intersect_ppt_tpl-1</vt:lpstr>
      <vt:lpstr>Introduction to Machine Learning</vt:lpstr>
      <vt:lpstr>Introductions</vt:lpstr>
      <vt:lpstr>Technical Details</vt:lpstr>
      <vt:lpstr>Exercise One - A toe in the water</vt:lpstr>
      <vt:lpstr>Iris – we’re going to get familiar with them</vt:lpstr>
      <vt:lpstr>Some terminology</vt:lpstr>
      <vt:lpstr>What is machine learning – motivating example</vt:lpstr>
      <vt:lpstr>What is machine learning – motivating example</vt:lpstr>
      <vt:lpstr>What is machine learning – motivating example</vt:lpstr>
      <vt:lpstr>What is machine learning – motivating example</vt:lpstr>
      <vt:lpstr>Some complications - separability</vt:lpstr>
      <vt:lpstr>Some complications - separability</vt:lpstr>
      <vt:lpstr>Some complications - &gt; 2 classes</vt:lpstr>
      <vt:lpstr>What is machine learning?</vt:lpstr>
      <vt:lpstr>Training / Model Building</vt:lpstr>
      <vt:lpstr>Recall / Testing</vt:lpstr>
      <vt:lpstr>Why do we care?</vt:lpstr>
      <vt:lpstr>What does the data look like?</vt:lpstr>
      <vt:lpstr>Some kinds of machine learning</vt:lpstr>
      <vt:lpstr>Some (other) kinds of machine learning</vt:lpstr>
      <vt:lpstr>Some (other) kinds of machine learning</vt:lpstr>
      <vt:lpstr>What do the models and algorithms look like?</vt:lpstr>
      <vt:lpstr>What do the models look like?</vt:lpstr>
      <vt:lpstr>Exercise – Let’s train and test a classifier</vt:lpstr>
      <vt:lpstr>What algorithms will we examine today?</vt:lpstr>
      <vt:lpstr>IBK – what does a model look like?</vt:lpstr>
      <vt:lpstr>IBK – what does the model building look like?</vt:lpstr>
      <vt:lpstr>A note about parameters</vt:lpstr>
      <vt:lpstr>IBK – how does it recall from a model?</vt:lpstr>
      <vt:lpstr>Exercise - Let’s Try IBK</vt:lpstr>
      <vt:lpstr>Decision Tree – what does the model look like?</vt:lpstr>
      <vt:lpstr>Jumbledness</vt:lpstr>
      <vt:lpstr>Jumbledness</vt:lpstr>
      <vt:lpstr>Decision Trees – what does model building look like</vt:lpstr>
      <vt:lpstr>What helps resolve jumbledness?</vt:lpstr>
      <vt:lpstr>Decision Tree – what does model building look like</vt:lpstr>
      <vt:lpstr>Decision Tree – what does model building look like</vt:lpstr>
      <vt:lpstr>Decision Tree – what does model-building look like</vt:lpstr>
      <vt:lpstr>Exercise - Let’s try it J48</vt:lpstr>
      <vt:lpstr>Support Vector Machines</vt:lpstr>
      <vt:lpstr>Section Two. Evaluation</vt:lpstr>
      <vt:lpstr>Evaluation</vt:lpstr>
      <vt:lpstr>Evaluation – Statistics are tricky, a cautionary tale</vt:lpstr>
      <vt:lpstr>Let’s build a confusion matrix</vt:lpstr>
      <vt:lpstr>Evaluation – Statistics are tricky, a cautionary tale</vt:lpstr>
      <vt:lpstr>We don’t know, but it could have been John </vt:lpstr>
      <vt:lpstr>Fundamental Performance Measures</vt:lpstr>
      <vt:lpstr>Confusion Matrix</vt:lpstr>
      <vt:lpstr>ROC Curves</vt:lpstr>
      <vt:lpstr>Exercise – Run a learner now, and we can go through the output</vt:lpstr>
      <vt:lpstr>Some other performance measures</vt:lpstr>
      <vt:lpstr>Evaluation – that was measurement, what about experiment design?</vt:lpstr>
      <vt:lpstr>Evaluation – before you even think about evaluation, think about sampling</vt:lpstr>
      <vt:lpstr>A few constraints</vt:lpstr>
      <vt:lpstr>A basic approach – train and test</vt:lpstr>
      <vt:lpstr>A slightly better approach – train and test</vt:lpstr>
      <vt:lpstr>The ‘standard’ approach – n-fold cross validation</vt:lpstr>
      <vt:lpstr>The best, impossible, approach – leaving one out</vt:lpstr>
      <vt:lpstr>So, in summary</vt:lpstr>
      <vt:lpstr>Final case study (and the end of the main body)</vt:lpstr>
      <vt:lpstr>Advanced Topics</vt:lpstr>
      <vt:lpstr>Multiclass Algorithms</vt:lpstr>
      <vt:lpstr>Binarisation – happens at training time</vt:lpstr>
      <vt:lpstr>Binarisation – another approach – one-vs-rest</vt:lpstr>
      <vt:lpstr>Debinarisation – happens at recall time</vt:lpstr>
      <vt:lpstr>Distribution Learning</vt:lpstr>
      <vt:lpstr>The kernel trick</vt:lpstr>
      <vt:lpstr>Adding a dimension helps a lot</vt:lpstr>
      <vt:lpstr>The kernel trick</vt:lpstr>
      <vt:lpstr>Dimensionality and Indexing</vt:lpstr>
      <vt:lpstr>Dimensionality and Indexing</vt:lpstr>
      <vt:lpstr>Thanks for attending!</vt:lpstr>
    </vt:vector>
  </TitlesOfParts>
  <Company>Intersect Australia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Joe Thurbon</dc:creator>
  <cp:lastModifiedBy>Mairead Stephens</cp:lastModifiedBy>
  <cp:revision>13</cp:revision>
  <dcterms:created xsi:type="dcterms:W3CDTF">2012-10-27T00:16:57Z</dcterms:created>
  <dcterms:modified xsi:type="dcterms:W3CDTF">2013-11-29T04:15:15Z</dcterms:modified>
</cp:coreProperties>
</file>